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4" r:id="rId4"/>
    <p:sldMasterId id="2147483693" r:id="rId5"/>
  </p:sldMasterIdLst>
  <p:notesMasterIdLst>
    <p:notesMasterId r:id="rId24"/>
  </p:notesMasterIdLst>
  <p:sldIdLst>
    <p:sldId id="268" r:id="rId6"/>
    <p:sldId id="276" r:id="rId7"/>
    <p:sldId id="277" r:id="rId8"/>
    <p:sldId id="579" r:id="rId9"/>
    <p:sldId id="278" r:id="rId10"/>
    <p:sldId id="264" r:id="rId11"/>
    <p:sldId id="270" r:id="rId12"/>
    <p:sldId id="580" r:id="rId13"/>
    <p:sldId id="583" r:id="rId14"/>
    <p:sldId id="3666" r:id="rId15"/>
    <p:sldId id="267" r:id="rId16"/>
    <p:sldId id="3667" r:id="rId17"/>
    <p:sldId id="3669" r:id="rId18"/>
    <p:sldId id="3668" r:id="rId19"/>
    <p:sldId id="3664" r:id="rId20"/>
    <p:sldId id="3665" r:id="rId21"/>
    <p:sldId id="3670" r:id="rId22"/>
    <p:sldId id="263"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0BD4E4"/>
    <a:srgbClr val="F0AB00"/>
    <a:srgbClr val="BDE18A"/>
    <a:srgbClr val="00ADD0"/>
    <a:srgbClr val="0083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DAF5D3-1C3A-41CE-AEA1-B4F19DB9F49A}"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AE09D30B-617D-442C-AFD4-B2765AFD2F69}">
      <dgm:prSet phldrT="[Text]"/>
      <dgm:spPr>
        <a:solidFill>
          <a:srgbClr val="F0AB00"/>
        </a:solidFill>
      </dgm:spPr>
      <dgm:t>
        <a:bodyPr/>
        <a:lstStyle/>
        <a:p>
          <a:r>
            <a:rPr lang="en-US" b="1" dirty="0">
              <a:solidFill>
                <a:srgbClr val="003F72"/>
              </a:solidFill>
            </a:rPr>
            <a:t>Veteran</a:t>
          </a:r>
        </a:p>
      </dgm:t>
    </dgm:pt>
    <dgm:pt modelId="{CC6734DF-6ACB-4061-BB2C-F338A3CAB263}" type="parTrans" cxnId="{EFEFF742-D1ED-4CF6-9FCD-6D212A5CCC2B}">
      <dgm:prSet/>
      <dgm:spPr/>
      <dgm:t>
        <a:bodyPr/>
        <a:lstStyle/>
        <a:p>
          <a:endParaRPr lang="en-US"/>
        </a:p>
      </dgm:t>
    </dgm:pt>
    <dgm:pt modelId="{12F8DD57-4451-4A2C-A48E-8B60EEAD8FA3}" type="sibTrans" cxnId="{EFEFF742-D1ED-4CF6-9FCD-6D212A5CCC2B}">
      <dgm:prSet/>
      <dgm:spPr/>
      <dgm:t>
        <a:bodyPr/>
        <a:lstStyle/>
        <a:p>
          <a:endParaRPr lang="en-US"/>
        </a:p>
      </dgm:t>
    </dgm:pt>
    <dgm:pt modelId="{C52570DC-CFF4-44C5-B20E-C0DAF7C1002B}">
      <dgm:prSet phldrT="[Text]"/>
      <dgm:spPr>
        <a:solidFill>
          <a:srgbClr val="00ADD0"/>
        </a:solidFill>
      </dgm:spPr>
      <dgm:t>
        <a:bodyPr/>
        <a:lstStyle/>
        <a:p>
          <a:endParaRPr lang="en-US" dirty="0"/>
        </a:p>
        <a:p>
          <a:r>
            <a:rPr lang="en-US" dirty="0"/>
            <a:t>Getting to know </a:t>
          </a:r>
          <a:r>
            <a:rPr lang="en-US" b="1" dirty="0"/>
            <a:t>YOU</a:t>
          </a:r>
          <a:r>
            <a:rPr lang="en-US" dirty="0"/>
            <a:t> better</a:t>
          </a:r>
        </a:p>
      </dgm:t>
    </dgm:pt>
    <dgm:pt modelId="{4D93B2E3-C86A-4CEE-B051-7607F310CC27}" type="parTrans" cxnId="{B5CDA8CE-630A-4E27-9A81-2B69B05CB3A6}">
      <dgm:prSet/>
      <dgm:spPr/>
      <dgm:t>
        <a:bodyPr/>
        <a:lstStyle/>
        <a:p>
          <a:endParaRPr lang="en-US"/>
        </a:p>
      </dgm:t>
    </dgm:pt>
    <dgm:pt modelId="{065F7E35-DF75-40D8-997D-BA9F9D4140D2}" type="sibTrans" cxnId="{B5CDA8CE-630A-4E27-9A81-2B69B05CB3A6}">
      <dgm:prSet/>
      <dgm:spPr/>
      <dgm:t>
        <a:bodyPr/>
        <a:lstStyle/>
        <a:p>
          <a:endParaRPr lang="en-US"/>
        </a:p>
      </dgm:t>
    </dgm:pt>
    <dgm:pt modelId="{E850136A-5A27-46DD-8D52-AACF05F7A4C7}">
      <dgm:prSet phldrT="[Text]"/>
      <dgm:spPr>
        <a:solidFill>
          <a:srgbClr val="00ADD0"/>
        </a:solidFill>
      </dgm:spPr>
      <dgm:t>
        <a:bodyPr/>
        <a:lstStyle/>
        <a:p>
          <a:endParaRPr lang="en-US" dirty="0"/>
        </a:p>
        <a:p>
          <a:r>
            <a:rPr lang="en-US" dirty="0"/>
            <a:t>Focusing on </a:t>
          </a:r>
          <a:r>
            <a:rPr lang="en-US" b="1" dirty="0"/>
            <a:t>YOUR</a:t>
          </a:r>
          <a:r>
            <a:rPr lang="en-US" dirty="0"/>
            <a:t> goals</a:t>
          </a:r>
        </a:p>
      </dgm:t>
    </dgm:pt>
    <dgm:pt modelId="{80B0D3A9-7EFC-49BA-AA56-49EC51D86147}" type="parTrans" cxnId="{4C40801B-3AEA-4B48-A055-8E7CBDB4B1BE}">
      <dgm:prSet/>
      <dgm:spPr/>
      <dgm:t>
        <a:bodyPr/>
        <a:lstStyle/>
        <a:p>
          <a:endParaRPr lang="en-US"/>
        </a:p>
      </dgm:t>
    </dgm:pt>
    <dgm:pt modelId="{A09C2F9C-7365-4B24-BE02-08BB614E71CB}" type="sibTrans" cxnId="{4C40801B-3AEA-4B48-A055-8E7CBDB4B1BE}">
      <dgm:prSet/>
      <dgm:spPr/>
      <dgm:t>
        <a:bodyPr/>
        <a:lstStyle/>
        <a:p>
          <a:endParaRPr lang="en-US"/>
        </a:p>
      </dgm:t>
    </dgm:pt>
    <dgm:pt modelId="{2E138F94-8D29-452C-A024-1FA076B33339}">
      <dgm:prSet phldrT="[Text]"/>
      <dgm:spPr>
        <a:solidFill>
          <a:srgbClr val="00ADD0"/>
        </a:solidFill>
      </dgm:spPr>
      <dgm:t>
        <a:bodyPr/>
        <a:lstStyle/>
        <a:p>
          <a:r>
            <a:rPr lang="en-US" dirty="0"/>
            <a:t>What matters most to </a:t>
          </a:r>
          <a:r>
            <a:rPr lang="en-US" b="1" dirty="0"/>
            <a:t>YOU</a:t>
          </a:r>
        </a:p>
      </dgm:t>
    </dgm:pt>
    <dgm:pt modelId="{3E925C7D-C7EA-459E-93B9-BD7D81B5DA2B}" type="parTrans" cxnId="{095B38C5-A51E-408B-A992-9AA102663A67}">
      <dgm:prSet/>
      <dgm:spPr/>
      <dgm:t>
        <a:bodyPr/>
        <a:lstStyle/>
        <a:p>
          <a:endParaRPr lang="en-US"/>
        </a:p>
      </dgm:t>
    </dgm:pt>
    <dgm:pt modelId="{7C069E30-75EC-4293-BCDA-AFAD3F8540C3}" type="sibTrans" cxnId="{095B38C5-A51E-408B-A992-9AA102663A67}">
      <dgm:prSet/>
      <dgm:spPr/>
      <dgm:t>
        <a:bodyPr/>
        <a:lstStyle/>
        <a:p>
          <a:endParaRPr lang="en-US"/>
        </a:p>
      </dgm:t>
    </dgm:pt>
    <dgm:pt modelId="{37731C0C-0E63-4CB7-B8AB-963F85FDEEB9}">
      <dgm:prSet phldrT="[Text]"/>
      <dgm:spPr>
        <a:solidFill>
          <a:srgbClr val="00ADD0"/>
        </a:solidFill>
      </dgm:spPr>
      <dgm:t>
        <a:bodyPr/>
        <a:lstStyle/>
        <a:p>
          <a:r>
            <a:rPr lang="en-US" dirty="0"/>
            <a:t>Supporting </a:t>
          </a:r>
          <a:r>
            <a:rPr lang="en-US" b="1" dirty="0"/>
            <a:t>YOUR</a:t>
          </a:r>
          <a:r>
            <a:rPr lang="en-US" dirty="0"/>
            <a:t> well-being</a:t>
          </a:r>
        </a:p>
      </dgm:t>
    </dgm:pt>
    <dgm:pt modelId="{EF256934-9164-4904-8D13-1C83679D9C40}" type="parTrans" cxnId="{21EE2189-1698-40E5-889C-A1C16D7DF9D0}">
      <dgm:prSet/>
      <dgm:spPr/>
      <dgm:t>
        <a:bodyPr/>
        <a:lstStyle/>
        <a:p>
          <a:endParaRPr lang="en-US"/>
        </a:p>
      </dgm:t>
    </dgm:pt>
    <dgm:pt modelId="{703D7983-EE47-428C-86AD-E9E941F61F2A}" type="sibTrans" cxnId="{21EE2189-1698-40E5-889C-A1C16D7DF9D0}">
      <dgm:prSet/>
      <dgm:spPr/>
      <dgm:t>
        <a:bodyPr/>
        <a:lstStyle/>
        <a:p>
          <a:endParaRPr lang="en-US"/>
        </a:p>
      </dgm:t>
    </dgm:pt>
    <dgm:pt modelId="{E8E0A42A-B778-4AA7-8672-8ED6C66FEE2D}" type="pres">
      <dgm:prSet presAssocID="{C1DAF5D3-1C3A-41CE-AEA1-B4F19DB9F49A}" presName="diagram" presStyleCnt="0">
        <dgm:presLayoutVars>
          <dgm:chMax val="1"/>
          <dgm:dir/>
          <dgm:animLvl val="ctr"/>
          <dgm:resizeHandles val="exact"/>
        </dgm:presLayoutVars>
      </dgm:prSet>
      <dgm:spPr/>
    </dgm:pt>
    <dgm:pt modelId="{D941579C-DFF4-4E56-B00B-D77D22F4ADE4}" type="pres">
      <dgm:prSet presAssocID="{C1DAF5D3-1C3A-41CE-AEA1-B4F19DB9F49A}" presName="matrix" presStyleCnt="0"/>
      <dgm:spPr/>
    </dgm:pt>
    <dgm:pt modelId="{0530D3AE-0BC0-4F9A-ABA8-1D8AA6BE43E1}" type="pres">
      <dgm:prSet presAssocID="{C1DAF5D3-1C3A-41CE-AEA1-B4F19DB9F49A}" presName="tile1" presStyleLbl="node1" presStyleIdx="0" presStyleCnt="4" custLinFactNeighborX="-949" custLinFactNeighborY="-6973"/>
      <dgm:spPr/>
    </dgm:pt>
    <dgm:pt modelId="{FB53B291-C02E-438D-82DC-A30062848C21}" type="pres">
      <dgm:prSet presAssocID="{C1DAF5D3-1C3A-41CE-AEA1-B4F19DB9F49A}" presName="tile1text" presStyleLbl="node1" presStyleIdx="0" presStyleCnt="4">
        <dgm:presLayoutVars>
          <dgm:chMax val="0"/>
          <dgm:chPref val="0"/>
          <dgm:bulletEnabled val="1"/>
        </dgm:presLayoutVars>
      </dgm:prSet>
      <dgm:spPr/>
    </dgm:pt>
    <dgm:pt modelId="{661CA03D-C7ED-4D25-9AEA-A65115DA3CBE}" type="pres">
      <dgm:prSet presAssocID="{C1DAF5D3-1C3A-41CE-AEA1-B4F19DB9F49A}" presName="tile2" presStyleLbl="node1" presStyleIdx="1" presStyleCnt="4"/>
      <dgm:spPr/>
    </dgm:pt>
    <dgm:pt modelId="{AB97EAEE-33FE-4E18-B463-D006EEAA98FC}" type="pres">
      <dgm:prSet presAssocID="{C1DAF5D3-1C3A-41CE-AEA1-B4F19DB9F49A}" presName="tile2text" presStyleLbl="node1" presStyleIdx="1" presStyleCnt="4">
        <dgm:presLayoutVars>
          <dgm:chMax val="0"/>
          <dgm:chPref val="0"/>
          <dgm:bulletEnabled val="1"/>
        </dgm:presLayoutVars>
      </dgm:prSet>
      <dgm:spPr/>
    </dgm:pt>
    <dgm:pt modelId="{9817B46D-0A2F-4DE0-9C42-C5146EE75E56}" type="pres">
      <dgm:prSet presAssocID="{C1DAF5D3-1C3A-41CE-AEA1-B4F19DB9F49A}" presName="tile3" presStyleLbl="node1" presStyleIdx="2" presStyleCnt="4"/>
      <dgm:spPr/>
    </dgm:pt>
    <dgm:pt modelId="{305D635B-2632-4179-ACC3-AB2CEC2B2FD4}" type="pres">
      <dgm:prSet presAssocID="{C1DAF5D3-1C3A-41CE-AEA1-B4F19DB9F49A}" presName="tile3text" presStyleLbl="node1" presStyleIdx="2" presStyleCnt="4">
        <dgm:presLayoutVars>
          <dgm:chMax val="0"/>
          <dgm:chPref val="0"/>
          <dgm:bulletEnabled val="1"/>
        </dgm:presLayoutVars>
      </dgm:prSet>
      <dgm:spPr/>
    </dgm:pt>
    <dgm:pt modelId="{B2C955A2-7A5C-4C4E-AB0C-6A6DB2FDB8B8}" type="pres">
      <dgm:prSet presAssocID="{C1DAF5D3-1C3A-41CE-AEA1-B4F19DB9F49A}" presName="tile4" presStyleLbl="node1" presStyleIdx="3" presStyleCnt="4"/>
      <dgm:spPr/>
    </dgm:pt>
    <dgm:pt modelId="{7D369273-2E90-4656-9216-DAC8536828FE}" type="pres">
      <dgm:prSet presAssocID="{C1DAF5D3-1C3A-41CE-AEA1-B4F19DB9F49A}" presName="tile4text" presStyleLbl="node1" presStyleIdx="3" presStyleCnt="4">
        <dgm:presLayoutVars>
          <dgm:chMax val="0"/>
          <dgm:chPref val="0"/>
          <dgm:bulletEnabled val="1"/>
        </dgm:presLayoutVars>
      </dgm:prSet>
      <dgm:spPr/>
    </dgm:pt>
    <dgm:pt modelId="{5D916D94-E91E-4786-80DD-7F755057ECD8}" type="pres">
      <dgm:prSet presAssocID="{C1DAF5D3-1C3A-41CE-AEA1-B4F19DB9F49A}" presName="centerTile" presStyleLbl="fgShp" presStyleIdx="0" presStyleCnt="1">
        <dgm:presLayoutVars>
          <dgm:chMax val="0"/>
          <dgm:chPref val="0"/>
        </dgm:presLayoutVars>
      </dgm:prSet>
      <dgm:spPr/>
    </dgm:pt>
  </dgm:ptLst>
  <dgm:cxnLst>
    <dgm:cxn modelId="{15948B03-45CA-4ED6-B9A4-4B7DE600F99D}" type="presOf" srcId="{2E138F94-8D29-452C-A024-1FA076B33339}" destId="{305D635B-2632-4179-ACC3-AB2CEC2B2FD4}" srcOrd="1" destOrd="0" presId="urn:microsoft.com/office/officeart/2005/8/layout/matrix1"/>
    <dgm:cxn modelId="{4C40801B-3AEA-4B48-A055-8E7CBDB4B1BE}" srcId="{AE09D30B-617D-442C-AFD4-B2765AFD2F69}" destId="{E850136A-5A27-46DD-8D52-AACF05F7A4C7}" srcOrd="1" destOrd="0" parTransId="{80B0D3A9-7EFC-49BA-AA56-49EC51D86147}" sibTransId="{A09C2F9C-7365-4B24-BE02-08BB614E71CB}"/>
    <dgm:cxn modelId="{151ACC1B-8318-46F7-89D8-701A50AF7E48}" type="presOf" srcId="{2E138F94-8D29-452C-A024-1FA076B33339}" destId="{9817B46D-0A2F-4DE0-9C42-C5146EE75E56}" srcOrd="0" destOrd="0" presId="urn:microsoft.com/office/officeart/2005/8/layout/matrix1"/>
    <dgm:cxn modelId="{4500DC27-5722-43EC-AD31-70C825F5ACA5}" type="presOf" srcId="{C52570DC-CFF4-44C5-B20E-C0DAF7C1002B}" destId="{0530D3AE-0BC0-4F9A-ABA8-1D8AA6BE43E1}" srcOrd="0" destOrd="0" presId="urn:microsoft.com/office/officeart/2005/8/layout/matrix1"/>
    <dgm:cxn modelId="{C77ED461-DDD4-4408-AE57-038FFDFF7778}" type="presOf" srcId="{E850136A-5A27-46DD-8D52-AACF05F7A4C7}" destId="{AB97EAEE-33FE-4E18-B463-D006EEAA98FC}" srcOrd="1" destOrd="0" presId="urn:microsoft.com/office/officeart/2005/8/layout/matrix1"/>
    <dgm:cxn modelId="{EFEFF742-D1ED-4CF6-9FCD-6D212A5CCC2B}" srcId="{C1DAF5D3-1C3A-41CE-AEA1-B4F19DB9F49A}" destId="{AE09D30B-617D-442C-AFD4-B2765AFD2F69}" srcOrd="0" destOrd="0" parTransId="{CC6734DF-6ACB-4061-BB2C-F338A3CAB263}" sibTransId="{12F8DD57-4451-4A2C-A48E-8B60EEAD8FA3}"/>
    <dgm:cxn modelId="{5AD43773-CEC5-4480-A425-8DA0E6ABC562}" type="presOf" srcId="{C52570DC-CFF4-44C5-B20E-C0DAF7C1002B}" destId="{FB53B291-C02E-438D-82DC-A30062848C21}" srcOrd="1" destOrd="0" presId="urn:microsoft.com/office/officeart/2005/8/layout/matrix1"/>
    <dgm:cxn modelId="{3415FE77-7B04-4A3B-8AAC-E45618041E94}" type="presOf" srcId="{C1DAF5D3-1C3A-41CE-AEA1-B4F19DB9F49A}" destId="{E8E0A42A-B778-4AA7-8672-8ED6C66FEE2D}" srcOrd="0" destOrd="0" presId="urn:microsoft.com/office/officeart/2005/8/layout/matrix1"/>
    <dgm:cxn modelId="{42E4C281-372E-4523-A757-7B361F0BF745}" type="presOf" srcId="{37731C0C-0E63-4CB7-B8AB-963F85FDEEB9}" destId="{7D369273-2E90-4656-9216-DAC8536828FE}" srcOrd="1" destOrd="0" presId="urn:microsoft.com/office/officeart/2005/8/layout/matrix1"/>
    <dgm:cxn modelId="{21EE2189-1698-40E5-889C-A1C16D7DF9D0}" srcId="{AE09D30B-617D-442C-AFD4-B2765AFD2F69}" destId="{37731C0C-0E63-4CB7-B8AB-963F85FDEEB9}" srcOrd="3" destOrd="0" parTransId="{EF256934-9164-4904-8D13-1C83679D9C40}" sibTransId="{703D7983-EE47-428C-86AD-E9E941F61F2A}"/>
    <dgm:cxn modelId="{8C9B6595-8003-44E2-96AF-F32E211F67B5}" type="presOf" srcId="{E850136A-5A27-46DD-8D52-AACF05F7A4C7}" destId="{661CA03D-C7ED-4D25-9AEA-A65115DA3CBE}" srcOrd="0" destOrd="0" presId="urn:microsoft.com/office/officeart/2005/8/layout/matrix1"/>
    <dgm:cxn modelId="{33FBA197-6C5D-447A-BFA6-A05C3EC3BCFC}" type="presOf" srcId="{AE09D30B-617D-442C-AFD4-B2765AFD2F69}" destId="{5D916D94-E91E-4786-80DD-7F755057ECD8}" srcOrd="0" destOrd="0" presId="urn:microsoft.com/office/officeart/2005/8/layout/matrix1"/>
    <dgm:cxn modelId="{095B38C5-A51E-408B-A992-9AA102663A67}" srcId="{AE09D30B-617D-442C-AFD4-B2765AFD2F69}" destId="{2E138F94-8D29-452C-A024-1FA076B33339}" srcOrd="2" destOrd="0" parTransId="{3E925C7D-C7EA-459E-93B9-BD7D81B5DA2B}" sibTransId="{7C069E30-75EC-4293-BCDA-AFAD3F8540C3}"/>
    <dgm:cxn modelId="{B5CDA8CE-630A-4E27-9A81-2B69B05CB3A6}" srcId="{AE09D30B-617D-442C-AFD4-B2765AFD2F69}" destId="{C52570DC-CFF4-44C5-B20E-C0DAF7C1002B}" srcOrd="0" destOrd="0" parTransId="{4D93B2E3-C86A-4CEE-B051-7607F310CC27}" sibTransId="{065F7E35-DF75-40D8-997D-BA9F9D4140D2}"/>
    <dgm:cxn modelId="{9DB8CCF3-1FCF-4679-87F2-4F708715071B}" type="presOf" srcId="{37731C0C-0E63-4CB7-B8AB-963F85FDEEB9}" destId="{B2C955A2-7A5C-4C4E-AB0C-6A6DB2FDB8B8}" srcOrd="0" destOrd="0" presId="urn:microsoft.com/office/officeart/2005/8/layout/matrix1"/>
    <dgm:cxn modelId="{85EE6254-F0C2-4F4A-A4FA-1B21053E4590}" type="presParOf" srcId="{E8E0A42A-B778-4AA7-8672-8ED6C66FEE2D}" destId="{D941579C-DFF4-4E56-B00B-D77D22F4ADE4}" srcOrd="0" destOrd="0" presId="urn:microsoft.com/office/officeart/2005/8/layout/matrix1"/>
    <dgm:cxn modelId="{8CFEADB6-334A-41E9-9B81-D4889441F1FD}" type="presParOf" srcId="{D941579C-DFF4-4E56-B00B-D77D22F4ADE4}" destId="{0530D3AE-0BC0-4F9A-ABA8-1D8AA6BE43E1}" srcOrd="0" destOrd="0" presId="urn:microsoft.com/office/officeart/2005/8/layout/matrix1"/>
    <dgm:cxn modelId="{4D19C2A7-A06A-46F0-83DB-0C9C32696462}" type="presParOf" srcId="{D941579C-DFF4-4E56-B00B-D77D22F4ADE4}" destId="{FB53B291-C02E-438D-82DC-A30062848C21}" srcOrd="1" destOrd="0" presId="urn:microsoft.com/office/officeart/2005/8/layout/matrix1"/>
    <dgm:cxn modelId="{6DDFA5BE-F38C-4745-94B1-AAA9980FCC07}" type="presParOf" srcId="{D941579C-DFF4-4E56-B00B-D77D22F4ADE4}" destId="{661CA03D-C7ED-4D25-9AEA-A65115DA3CBE}" srcOrd="2" destOrd="0" presId="urn:microsoft.com/office/officeart/2005/8/layout/matrix1"/>
    <dgm:cxn modelId="{41D22C65-3FAB-4C28-8075-4A9D02AB4A04}" type="presParOf" srcId="{D941579C-DFF4-4E56-B00B-D77D22F4ADE4}" destId="{AB97EAEE-33FE-4E18-B463-D006EEAA98FC}" srcOrd="3" destOrd="0" presId="urn:microsoft.com/office/officeart/2005/8/layout/matrix1"/>
    <dgm:cxn modelId="{F525C3C4-1D68-4435-AD20-519842B3CD20}" type="presParOf" srcId="{D941579C-DFF4-4E56-B00B-D77D22F4ADE4}" destId="{9817B46D-0A2F-4DE0-9C42-C5146EE75E56}" srcOrd="4" destOrd="0" presId="urn:microsoft.com/office/officeart/2005/8/layout/matrix1"/>
    <dgm:cxn modelId="{AE1A59A7-6CF2-43D9-A1C9-CFD402E5C187}" type="presParOf" srcId="{D941579C-DFF4-4E56-B00B-D77D22F4ADE4}" destId="{305D635B-2632-4179-ACC3-AB2CEC2B2FD4}" srcOrd="5" destOrd="0" presId="urn:microsoft.com/office/officeart/2005/8/layout/matrix1"/>
    <dgm:cxn modelId="{BDFAE688-46E5-467B-811D-A3871178BBCD}" type="presParOf" srcId="{D941579C-DFF4-4E56-B00B-D77D22F4ADE4}" destId="{B2C955A2-7A5C-4C4E-AB0C-6A6DB2FDB8B8}" srcOrd="6" destOrd="0" presId="urn:microsoft.com/office/officeart/2005/8/layout/matrix1"/>
    <dgm:cxn modelId="{8896FAFE-41B0-4745-B866-8C89D769B9E5}" type="presParOf" srcId="{D941579C-DFF4-4E56-B00B-D77D22F4ADE4}" destId="{7D369273-2E90-4656-9216-DAC8536828FE}" srcOrd="7" destOrd="0" presId="urn:microsoft.com/office/officeart/2005/8/layout/matrix1"/>
    <dgm:cxn modelId="{498F9337-E2CF-4C44-9C1F-A6967630E1B8}" type="presParOf" srcId="{E8E0A42A-B778-4AA7-8672-8ED6C66FEE2D}" destId="{5D916D94-E91E-4786-80DD-7F755057ECD8}"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30D3AE-0BC0-4F9A-ABA8-1D8AA6BE43E1}">
      <dsp:nvSpPr>
        <dsp:cNvPr id="0" name=""/>
        <dsp:cNvSpPr/>
      </dsp:nvSpPr>
      <dsp:spPr>
        <a:xfrm rot="16200000">
          <a:off x="1701006" y="-1701006"/>
          <a:ext cx="2119312" cy="5521325"/>
        </a:xfrm>
        <a:prstGeom prst="round1Rect">
          <a:avLst/>
        </a:prstGeom>
        <a:solidFill>
          <a:srgbClr val="00AD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endParaRPr lang="en-US" sz="3300" kern="1200" dirty="0"/>
        </a:p>
        <a:p>
          <a:pPr marL="0" lvl="0" indent="0" algn="ctr" defTabSz="1466850">
            <a:lnSpc>
              <a:spcPct val="90000"/>
            </a:lnSpc>
            <a:spcBef>
              <a:spcPct val="0"/>
            </a:spcBef>
            <a:spcAft>
              <a:spcPct val="35000"/>
            </a:spcAft>
            <a:buNone/>
          </a:pPr>
          <a:r>
            <a:rPr lang="en-US" sz="3300" kern="1200" dirty="0"/>
            <a:t>Getting to know </a:t>
          </a:r>
          <a:r>
            <a:rPr lang="en-US" sz="3300" b="1" kern="1200" dirty="0"/>
            <a:t>YOU</a:t>
          </a:r>
          <a:r>
            <a:rPr lang="en-US" sz="3300" kern="1200" dirty="0"/>
            <a:t> better</a:t>
          </a:r>
        </a:p>
      </dsp:txBody>
      <dsp:txXfrm rot="5400000">
        <a:off x="0" y="0"/>
        <a:ext cx="5521325" cy="1589484"/>
      </dsp:txXfrm>
    </dsp:sp>
    <dsp:sp modelId="{661CA03D-C7ED-4D25-9AEA-A65115DA3CBE}">
      <dsp:nvSpPr>
        <dsp:cNvPr id="0" name=""/>
        <dsp:cNvSpPr/>
      </dsp:nvSpPr>
      <dsp:spPr>
        <a:xfrm>
          <a:off x="5521325" y="0"/>
          <a:ext cx="5521325" cy="2119312"/>
        </a:xfrm>
        <a:prstGeom prst="round1Rect">
          <a:avLst/>
        </a:prstGeom>
        <a:solidFill>
          <a:srgbClr val="00AD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endParaRPr lang="en-US" sz="3300" kern="1200" dirty="0"/>
        </a:p>
        <a:p>
          <a:pPr marL="0" lvl="0" indent="0" algn="ctr" defTabSz="1466850">
            <a:lnSpc>
              <a:spcPct val="90000"/>
            </a:lnSpc>
            <a:spcBef>
              <a:spcPct val="0"/>
            </a:spcBef>
            <a:spcAft>
              <a:spcPct val="35000"/>
            </a:spcAft>
            <a:buNone/>
          </a:pPr>
          <a:r>
            <a:rPr lang="en-US" sz="3300" kern="1200" dirty="0"/>
            <a:t>Focusing on </a:t>
          </a:r>
          <a:r>
            <a:rPr lang="en-US" sz="3300" b="1" kern="1200" dirty="0"/>
            <a:t>YOUR</a:t>
          </a:r>
          <a:r>
            <a:rPr lang="en-US" sz="3300" kern="1200" dirty="0"/>
            <a:t> goals</a:t>
          </a:r>
        </a:p>
      </dsp:txBody>
      <dsp:txXfrm>
        <a:off x="5521325" y="0"/>
        <a:ext cx="5521325" cy="1589484"/>
      </dsp:txXfrm>
    </dsp:sp>
    <dsp:sp modelId="{9817B46D-0A2F-4DE0-9C42-C5146EE75E56}">
      <dsp:nvSpPr>
        <dsp:cNvPr id="0" name=""/>
        <dsp:cNvSpPr/>
      </dsp:nvSpPr>
      <dsp:spPr>
        <a:xfrm rot="10800000">
          <a:off x="0" y="2119312"/>
          <a:ext cx="5521325" cy="2119312"/>
        </a:xfrm>
        <a:prstGeom prst="round1Rect">
          <a:avLst/>
        </a:prstGeom>
        <a:solidFill>
          <a:srgbClr val="00AD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What matters most to </a:t>
          </a:r>
          <a:r>
            <a:rPr lang="en-US" sz="3300" b="1" kern="1200" dirty="0"/>
            <a:t>YOU</a:t>
          </a:r>
        </a:p>
      </dsp:txBody>
      <dsp:txXfrm rot="10800000">
        <a:off x="0" y="2649140"/>
        <a:ext cx="5521325" cy="1589484"/>
      </dsp:txXfrm>
    </dsp:sp>
    <dsp:sp modelId="{B2C955A2-7A5C-4C4E-AB0C-6A6DB2FDB8B8}">
      <dsp:nvSpPr>
        <dsp:cNvPr id="0" name=""/>
        <dsp:cNvSpPr/>
      </dsp:nvSpPr>
      <dsp:spPr>
        <a:xfrm rot="5400000">
          <a:off x="7222331" y="418306"/>
          <a:ext cx="2119312" cy="5521325"/>
        </a:xfrm>
        <a:prstGeom prst="round1Rect">
          <a:avLst/>
        </a:prstGeom>
        <a:solidFill>
          <a:srgbClr val="00ADD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4696" tIns="234696" rIns="234696" bIns="234696" numCol="1" spcCol="1270" anchor="ctr" anchorCtr="0">
          <a:noAutofit/>
        </a:bodyPr>
        <a:lstStyle/>
        <a:p>
          <a:pPr marL="0" lvl="0" indent="0" algn="ctr" defTabSz="1466850">
            <a:lnSpc>
              <a:spcPct val="90000"/>
            </a:lnSpc>
            <a:spcBef>
              <a:spcPct val="0"/>
            </a:spcBef>
            <a:spcAft>
              <a:spcPct val="35000"/>
            </a:spcAft>
            <a:buNone/>
          </a:pPr>
          <a:r>
            <a:rPr lang="en-US" sz="3300" kern="1200" dirty="0"/>
            <a:t>Supporting </a:t>
          </a:r>
          <a:r>
            <a:rPr lang="en-US" sz="3300" b="1" kern="1200" dirty="0"/>
            <a:t>YOUR</a:t>
          </a:r>
          <a:r>
            <a:rPr lang="en-US" sz="3300" kern="1200" dirty="0"/>
            <a:t> well-being</a:t>
          </a:r>
        </a:p>
      </dsp:txBody>
      <dsp:txXfrm rot="-5400000">
        <a:off x="5521325" y="2649140"/>
        <a:ext cx="5521325" cy="1589484"/>
      </dsp:txXfrm>
    </dsp:sp>
    <dsp:sp modelId="{5D916D94-E91E-4786-80DD-7F755057ECD8}">
      <dsp:nvSpPr>
        <dsp:cNvPr id="0" name=""/>
        <dsp:cNvSpPr/>
      </dsp:nvSpPr>
      <dsp:spPr>
        <a:xfrm>
          <a:off x="3864927" y="1589484"/>
          <a:ext cx="3312795" cy="1059656"/>
        </a:xfrm>
        <a:prstGeom prst="roundRect">
          <a:avLst/>
        </a:prstGeom>
        <a:solidFill>
          <a:srgbClr val="F0AB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b="1" kern="1200" dirty="0">
              <a:solidFill>
                <a:srgbClr val="003F72"/>
              </a:solidFill>
            </a:rPr>
            <a:t>Veteran</a:t>
          </a:r>
        </a:p>
      </dsp:txBody>
      <dsp:txXfrm>
        <a:off x="3916655" y="1641212"/>
        <a:ext cx="3209339" cy="956200"/>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B58494C-D22E-764F-A4D4-1A606B3F70DA}" type="datetimeFigureOut">
              <a:rPr lang="en-US" smtClean="0"/>
              <a:t>4/1/2024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29BCBA-7DB7-0741-8134-D7555FCD372A}" type="slidenum">
              <a:rPr lang="en-US" smtClean="0"/>
              <a:t>‹#›</a:t>
            </a:fld>
            <a:endParaRPr lang="en-US" dirty="0"/>
          </a:p>
        </p:txBody>
      </p:sp>
    </p:spTree>
    <p:extLst>
      <p:ext uri="{BB962C8B-B14F-4D97-AF65-F5344CB8AC3E}">
        <p14:creationId xmlns:p14="http://schemas.microsoft.com/office/powerpoint/2010/main" val="7423719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youtube.com/watch?v=GmuGMhojK0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admin announcements to help people orient their VVC displays, locate chat box. </a:t>
            </a:r>
          </a:p>
          <a:p>
            <a:endParaRPr lang="en-US" dirty="0"/>
          </a:p>
          <a:p>
            <a:r>
              <a:rPr lang="en-US" dirty="0"/>
              <a:t>-Brief self-introduction</a:t>
            </a:r>
          </a:p>
        </p:txBody>
      </p:sp>
      <p:sp>
        <p:nvSpPr>
          <p:cNvPr id="4" name="Slide Number Placeholder 3"/>
          <p:cNvSpPr>
            <a:spLocks noGrp="1"/>
          </p:cNvSpPr>
          <p:nvPr>
            <p:ph type="sldNum" sz="quarter" idx="5"/>
          </p:nvPr>
        </p:nvSpPr>
        <p:spPr/>
        <p:txBody>
          <a:bodyPr/>
          <a:lstStyle/>
          <a:p>
            <a:fld id="{2629BCBA-7DB7-0741-8134-D7555FCD372A}" type="slidenum">
              <a:rPr lang="en-US" smtClean="0"/>
              <a:t>1</a:t>
            </a:fld>
            <a:endParaRPr lang="en-US" dirty="0"/>
          </a:p>
        </p:txBody>
      </p:sp>
    </p:spTree>
    <p:extLst>
      <p:ext uri="{BB962C8B-B14F-4D97-AF65-F5344CB8AC3E}">
        <p14:creationId xmlns:p14="http://schemas.microsoft.com/office/powerpoint/2010/main" val="18398114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importance of community</a:t>
            </a:r>
          </a:p>
          <a:p>
            <a:r>
              <a:rPr lang="en-US" dirty="0">
                <a:hlinkClick r:id="rId3"/>
              </a:rPr>
              <a:t>Whole Health System: Community Partnerships - YouTube</a:t>
            </a:r>
            <a:endParaRPr lang="en-US" dirty="0"/>
          </a:p>
        </p:txBody>
      </p:sp>
      <p:sp>
        <p:nvSpPr>
          <p:cNvPr id="4" name="Slide Number Placeholder 3"/>
          <p:cNvSpPr>
            <a:spLocks noGrp="1"/>
          </p:cNvSpPr>
          <p:nvPr>
            <p:ph type="sldNum" sz="quarter" idx="5"/>
          </p:nvPr>
        </p:nvSpPr>
        <p:spPr/>
        <p:txBody>
          <a:bodyPr/>
          <a:lstStyle/>
          <a:p>
            <a:fld id="{791A1C1B-8B30-4A55-95AA-4582FB6B5351}" type="slidenum">
              <a:rPr lang="en-US" smtClean="0"/>
              <a:t>11</a:t>
            </a:fld>
            <a:endParaRPr lang="en-US" dirty="0"/>
          </a:p>
        </p:txBody>
      </p:sp>
    </p:spTree>
    <p:extLst>
      <p:ext uri="{BB962C8B-B14F-4D97-AF65-F5344CB8AC3E}">
        <p14:creationId xmlns:p14="http://schemas.microsoft.com/office/powerpoint/2010/main" val="4355383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29BCBA-7DB7-0741-8134-D7555FCD372A}" type="slidenum">
              <a:rPr lang="en-US" smtClean="0"/>
              <a:t>15</a:t>
            </a:fld>
            <a:endParaRPr lang="en-US" dirty="0"/>
          </a:p>
        </p:txBody>
      </p:sp>
    </p:spTree>
    <p:extLst>
      <p:ext uri="{BB962C8B-B14F-4D97-AF65-F5344CB8AC3E}">
        <p14:creationId xmlns:p14="http://schemas.microsoft.com/office/powerpoint/2010/main" val="38473945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629BCBA-7DB7-0741-8134-D7555FCD372A}" type="slidenum">
              <a:rPr lang="en-US" smtClean="0"/>
              <a:t>18</a:t>
            </a:fld>
            <a:endParaRPr lang="en-US"/>
          </a:p>
        </p:txBody>
      </p:sp>
    </p:spTree>
    <p:extLst>
      <p:ext uri="{BB962C8B-B14F-4D97-AF65-F5344CB8AC3E}">
        <p14:creationId xmlns:p14="http://schemas.microsoft.com/office/powerpoint/2010/main" val="41672605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-Provide overview</a:t>
            </a:r>
          </a:p>
          <a:p>
            <a:endParaRPr lang="en-US" dirty="0"/>
          </a:p>
          <a:p>
            <a:r>
              <a:rPr lang="en-US" dirty="0"/>
              <a:t>-Directly mention “proactive” and explain </a:t>
            </a:r>
          </a:p>
          <a:p>
            <a:endParaRPr lang="en-US" dirty="0"/>
          </a:p>
          <a:p>
            <a:r>
              <a:rPr lang="en-US" dirty="0"/>
              <a:t>-Explain SMART goals</a:t>
            </a:r>
          </a:p>
          <a:p>
            <a:endParaRPr lang="en-US" dirty="0"/>
          </a:p>
          <a:p>
            <a:r>
              <a:rPr lang="en-US" dirty="0"/>
              <a:t>-ASK AUDIENCE: “What does health and well-being mean to you?”</a:t>
            </a:r>
          </a:p>
        </p:txBody>
      </p:sp>
      <p:sp>
        <p:nvSpPr>
          <p:cNvPr id="4" name="Slide Number Placeholder 3"/>
          <p:cNvSpPr>
            <a:spLocks noGrp="1"/>
          </p:cNvSpPr>
          <p:nvPr>
            <p:ph type="sldNum" sz="quarter" idx="5"/>
          </p:nvPr>
        </p:nvSpPr>
        <p:spPr/>
        <p:txBody>
          <a:bodyPr/>
          <a:lstStyle/>
          <a:p>
            <a:fld id="{2629BCBA-7DB7-0741-8134-D7555FCD372A}" type="slidenum">
              <a:rPr lang="en-US" smtClean="0"/>
              <a:t>2</a:t>
            </a:fld>
            <a:endParaRPr lang="en-US" dirty="0"/>
          </a:p>
        </p:txBody>
      </p:sp>
    </p:spTree>
    <p:extLst>
      <p:ext uri="{BB962C8B-B14F-4D97-AF65-F5344CB8AC3E}">
        <p14:creationId xmlns:p14="http://schemas.microsoft.com/office/powerpoint/2010/main" val="25186985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-Tie back to proactive care. </a:t>
            </a:r>
          </a:p>
          <a:p>
            <a:endParaRPr lang="en-US" dirty="0"/>
          </a:p>
          <a:p>
            <a:r>
              <a:rPr lang="en-US" dirty="0"/>
              <a:t>-WH is complementary care services that are designed to support your traditional healthcare. It is not to replace your doctors. </a:t>
            </a:r>
          </a:p>
          <a:p>
            <a:endParaRPr lang="en-US" dirty="0"/>
          </a:p>
          <a:p>
            <a:r>
              <a:rPr lang="en-US" dirty="0"/>
              <a:t>-There is more to health than medicine and nutrition; and we focus on those other areas. </a:t>
            </a:r>
          </a:p>
        </p:txBody>
      </p:sp>
      <p:sp>
        <p:nvSpPr>
          <p:cNvPr id="4" name="Slide Number Placeholder 3"/>
          <p:cNvSpPr>
            <a:spLocks noGrp="1"/>
          </p:cNvSpPr>
          <p:nvPr>
            <p:ph type="sldNum" sz="quarter" idx="5"/>
          </p:nvPr>
        </p:nvSpPr>
        <p:spPr/>
        <p:txBody>
          <a:bodyPr/>
          <a:lstStyle/>
          <a:p>
            <a:fld id="{2629BCBA-7DB7-0741-8134-D7555FCD372A}" type="slidenum">
              <a:rPr lang="en-US" smtClean="0"/>
              <a:t>3</a:t>
            </a:fld>
            <a:endParaRPr lang="en-US" dirty="0"/>
          </a:p>
        </p:txBody>
      </p:sp>
    </p:spTree>
    <p:extLst>
      <p:ext uri="{BB962C8B-B14F-4D97-AF65-F5344CB8AC3E}">
        <p14:creationId xmlns:p14="http://schemas.microsoft.com/office/powerpoint/2010/main" val="1315544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Elements of Whole Health (RIGHT to LEFT)</a:t>
            </a:r>
          </a:p>
          <a:p>
            <a:pPr marL="171450" indent="-171450">
              <a:buFontTx/>
              <a:buChar char="-"/>
            </a:pPr>
            <a:r>
              <a:rPr lang="en-US" dirty="0"/>
              <a:t>It’s about more than your traditional healthcare (represented by the heart)</a:t>
            </a:r>
          </a:p>
          <a:p>
            <a:pPr marL="171450" indent="-171450">
              <a:buFontTx/>
              <a:buChar char="-"/>
            </a:pPr>
            <a:r>
              <a:rPr lang="en-US" dirty="0"/>
              <a:t>Fitness and exercise</a:t>
            </a:r>
          </a:p>
          <a:p>
            <a:pPr marL="171450" indent="-171450">
              <a:buFontTx/>
              <a:buChar char="-"/>
            </a:pPr>
            <a:r>
              <a:rPr lang="en-US" dirty="0"/>
              <a:t>Nutrition and fueling your body</a:t>
            </a:r>
          </a:p>
          <a:p>
            <a:pPr marL="171450" indent="-171450">
              <a:buFontTx/>
              <a:buChar char="-"/>
            </a:pPr>
            <a:r>
              <a:rPr lang="en-US" dirty="0"/>
              <a:t>Rest and rejuvenation</a:t>
            </a:r>
          </a:p>
          <a:p>
            <a:pPr marL="171450" indent="-171450">
              <a:buFontTx/>
              <a:buChar char="-"/>
            </a:pPr>
            <a:r>
              <a:rPr lang="en-US" dirty="0"/>
              <a:t>Mindful movement and awareness.</a:t>
            </a:r>
          </a:p>
          <a:p>
            <a:pPr marL="171450" indent="-171450">
              <a:buFontTx/>
              <a:buChar char="-"/>
            </a:pPr>
            <a:endParaRPr lang="en-US" dirty="0"/>
          </a:p>
          <a:p>
            <a:pPr marL="0" indent="0">
              <a:buFontTx/>
              <a:buNone/>
            </a:pPr>
            <a:r>
              <a:rPr lang="en-US" dirty="0"/>
              <a:t>Find a better way to explain this</a:t>
            </a:r>
          </a:p>
          <a:p>
            <a:pPr marL="0" indent="0">
              <a:buFontTx/>
              <a:buNone/>
            </a:pPr>
            <a:endParaRPr lang="en-US" dirty="0"/>
          </a:p>
          <a:p>
            <a:pPr marL="0" indent="0">
              <a:buFontTx/>
              <a:buNone/>
            </a:pPr>
            <a:r>
              <a:rPr lang="en-US" dirty="0"/>
              <a:t>Whole Health is more than just the conventional medicine represented by the heart icon. Whole Health integrates all of these other areas into the concept of your total wellness.</a:t>
            </a:r>
          </a:p>
          <a:p>
            <a:pPr marL="171450" indent="-171450">
              <a:buFontTx/>
              <a:buChar char="-"/>
            </a:pPr>
            <a:endParaRPr lang="en-US" dirty="0"/>
          </a:p>
          <a:p>
            <a:endParaRPr lang="en-US" dirty="0"/>
          </a:p>
        </p:txBody>
      </p:sp>
      <p:sp>
        <p:nvSpPr>
          <p:cNvPr id="4" name="Slide Number Placeholder 3"/>
          <p:cNvSpPr>
            <a:spLocks noGrp="1"/>
          </p:cNvSpPr>
          <p:nvPr>
            <p:ph type="sldNum" sz="quarter" idx="5"/>
          </p:nvPr>
        </p:nvSpPr>
        <p:spPr/>
        <p:txBody>
          <a:bodyPr/>
          <a:lstStyle/>
          <a:p>
            <a:fld id="{2629BCBA-7DB7-0741-8134-D7555FCD372A}" type="slidenum">
              <a:rPr lang="en-US" smtClean="0"/>
              <a:t>4</a:t>
            </a:fld>
            <a:endParaRPr lang="en-US" dirty="0"/>
          </a:p>
        </p:txBody>
      </p:sp>
    </p:spTree>
    <p:extLst>
      <p:ext uri="{BB962C8B-B14F-4D97-AF65-F5344CB8AC3E}">
        <p14:creationId xmlns:p14="http://schemas.microsoft.com/office/powerpoint/2010/main" val="3704103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-VA’s three departments</a:t>
            </a:r>
          </a:p>
          <a:p>
            <a:r>
              <a:rPr lang="en-US" sz="1200" dirty="0"/>
              <a:t>	-VHA</a:t>
            </a:r>
          </a:p>
          <a:p>
            <a:r>
              <a:rPr lang="en-US" sz="1200" dirty="0"/>
              <a:t>	-VBA</a:t>
            </a:r>
          </a:p>
          <a:p>
            <a:r>
              <a:rPr lang="en-US" sz="1200" dirty="0"/>
              <a:t>	-NCA</a:t>
            </a:r>
          </a:p>
          <a:p>
            <a:endParaRPr lang="en-US" sz="1200" b="1" dirty="0"/>
          </a:p>
          <a:p>
            <a:r>
              <a:rPr lang="en-US" sz="1200" dirty="0"/>
              <a:t>“It’s important to start off with the VHA Mission to remind our Veteran participants and ourselves that this is the mission that we have accepted and will strive to fulfill.  Emphasize that not only the Veterans’ health, but also their well-being is very important and that this will be a major focus during this session.”</a:t>
            </a:r>
          </a:p>
          <a:p>
            <a:endParaRPr lang="en-US" dirty="0"/>
          </a:p>
        </p:txBody>
      </p:sp>
      <p:sp>
        <p:nvSpPr>
          <p:cNvPr id="4" name="Slide Number Placeholder 3"/>
          <p:cNvSpPr>
            <a:spLocks noGrp="1"/>
          </p:cNvSpPr>
          <p:nvPr>
            <p:ph type="sldNum" sz="quarter" idx="5"/>
          </p:nvPr>
        </p:nvSpPr>
        <p:spPr/>
        <p:txBody>
          <a:bodyPr/>
          <a:lstStyle/>
          <a:p>
            <a:fld id="{2629BCBA-7DB7-0741-8134-D7555FCD372A}" type="slidenum">
              <a:rPr lang="en-US" smtClean="0"/>
              <a:t>5</a:t>
            </a:fld>
            <a:endParaRPr lang="en-US" dirty="0"/>
          </a:p>
        </p:txBody>
      </p:sp>
    </p:spTree>
    <p:extLst>
      <p:ext uri="{BB962C8B-B14F-4D97-AF65-F5344CB8AC3E}">
        <p14:creationId xmlns:p14="http://schemas.microsoft.com/office/powerpoint/2010/main" val="11656764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29BCBA-7DB7-0741-8134-D7555FCD372A}" type="slidenum">
              <a:rPr lang="en-US" smtClean="0"/>
              <a:t>6</a:t>
            </a:fld>
            <a:endParaRPr lang="en-US" dirty="0"/>
          </a:p>
        </p:txBody>
      </p:sp>
    </p:spTree>
    <p:extLst>
      <p:ext uri="{BB962C8B-B14F-4D97-AF65-F5344CB8AC3E}">
        <p14:creationId xmlns:p14="http://schemas.microsoft.com/office/powerpoint/2010/main" val="1607948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Touch back on </a:t>
            </a:r>
            <a:r>
              <a:rPr lang="en-US" b="1" i="1" dirty="0"/>
              <a:t>Health and Well-being</a:t>
            </a:r>
            <a:r>
              <a:rPr lang="en-US" dirty="0"/>
              <a:t>:  Refer participants to their handout (PHI)  of the “Circle of Health”</a:t>
            </a:r>
          </a:p>
          <a:p>
            <a:pPr defTabSz="931774">
              <a:defRPr/>
            </a:pPr>
            <a:endParaRPr lang="en-US" dirty="0"/>
          </a:p>
          <a:p>
            <a:pPr defTabSz="931774">
              <a:defRPr/>
            </a:pPr>
            <a:r>
              <a:rPr lang="en-US" dirty="0"/>
              <a:t>At the center of the circle is “Me”--- who they are as a person, and it expands outward to encompass mindful awareness, the eight areas of self-care, professional care, and the community.  Continue discussion each component listed on the next slide using the script.</a:t>
            </a:r>
          </a:p>
          <a:p>
            <a:pPr defTabSz="931774">
              <a:defRPr/>
            </a:pPr>
            <a:endParaRPr lang="en-US" dirty="0"/>
          </a:p>
          <a:p>
            <a:pPr defTabSz="931774">
              <a:defRPr/>
            </a:pPr>
            <a:r>
              <a:rPr lang="en-US" dirty="0"/>
              <a:t>“Anywhere that you’re ready to take charge of your life is going to fall into at least one of these areas”</a:t>
            </a:r>
          </a:p>
          <a:p>
            <a:pPr defTabSz="931774">
              <a:defRPr/>
            </a:pPr>
            <a:r>
              <a:rPr lang="en-US" dirty="0"/>
              <a:t>Making an improvement in one area can also have an impact on other areas.</a:t>
            </a:r>
          </a:p>
          <a:p>
            <a:pPr defTabSz="931774">
              <a:defRPr/>
            </a:pPr>
            <a:endParaRPr lang="en-US" dirty="0"/>
          </a:p>
          <a:p>
            <a:pPr defTabSz="931774">
              <a:defRPr/>
            </a:pPr>
            <a:r>
              <a:rPr lang="en-US" dirty="0"/>
              <a:t>ADDRESS THESE AREAS WITHOUT JUDGMENT, BUT WITH PURPOSE</a:t>
            </a:r>
          </a:p>
          <a:p>
            <a:pPr defTabSz="931774">
              <a:defRPr/>
            </a:pPr>
            <a:endParaRPr lang="en-US" dirty="0"/>
          </a:p>
          <a:p>
            <a:endParaRPr lang="en-US" dirty="0"/>
          </a:p>
          <a:p>
            <a:endParaRPr lang="en-US" dirty="0"/>
          </a:p>
          <a:p>
            <a:r>
              <a:rPr lang="en-US" dirty="0"/>
              <a:t>Can we do a better job of tying things back and showing the relatability of all of these? If you talk about volunteering and philanthropy in ‘Personal Development’, and then you reference ‘greater than yourself’ in ‘Spirit and Soul’, you should tie that back.</a:t>
            </a:r>
          </a:p>
          <a:p>
            <a:endParaRPr lang="en-US" dirty="0"/>
          </a:p>
        </p:txBody>
      </p:sp>
      <p:sp>
        <p:nvSpPr>
          <p:cNvPr id="4" name="Slide Number Placeholder 3"/>
          <p:cNvSpPr>
            <a:spLocks noGrp="1"/>
          </p:cNvSpPr>
          <p:nvPr>
            <p:ph type="sldNum" sz="quarter" idx="5"/>
          </p:nvPr>
        </p:nvSpPr>
        <p:spPr/>
        <p:txBody>
          <a:bodyPr/>
          <a:lstStyle/>
          <a:p>
            <a:fld id="{2629BCBA-7DB7-0741-8134-D7555FCD372A}" type="slidenum">
              <a:rPr lang="en-US" smtClean="0"/>
              <a:t>7</a:t>
            </a:fld>
            <a:endParaRPr lang="en-US" dirty="0"/>
          </a:p>
        </p:txBody>
      </p:sp>
    </p:spTree>
    <p:extLst>
      <p:ext uri="{BB962C8B-B14F-4D97-AF65-F5344CB8AC3E}">
        <p14:creationId xmlns:p14="http://schemas.microsoft.com/office/powerpoint/2010/main" val="1979764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1540">
              <a:defRPr/>
            </a:pPr>
            <a:r>
              <a:rPr lang="en-US" b="0" i="1" noProof="0" dirty="0"/>
              <a:t>Read the definition of Whole Health and ask what participants think about the emphasis on</a:t>
            </a:r>
            <a:r>
              <a:rPr lang="en-US" b="0" i="1" baseline="0" noProof="0" dirty="0"/>
              <a:t> empowering and equipping people to take charge of their well-being.</a:t>
            </a:r>
          </a:p>
          <a:p>
            <a:pPr defTabSz="941540">
              <a:defRPr/>
            </a:pPr>
            <a:endParaRPr lang="en-US" b="0" i="1" baseline="0" noProof="0" dirty="0"/>
          </a:p>
          <a:p>
            <a:pPr defTabSz="941540">
              <a:defRPr/>
            </a:pPr>
            <a:r>
              <a:rPr lang="en-US" b="0" i="1" baseline="0" noProof="0" dirty="0"/>
              <a:t>Use this slide as a segue into the discussion of different aspects of Whole Health on </a:t>
            </a:r>
            <a:r>
              <a:rPr lang="en-US" sz="1400" b="1" i="1" dirty="0"/>
              <a:t>the handout – Whole Health: It Starts with Me.</a:t>
            </a:r>
          </a:p>
          <a:p>
            <a:pPr defTabSz="941540">
              <a:defRPr/>
            </a:pPr>
            <a:endParaRPr lang="en-US" sz="1400" b="1" i="1" dirty="0"/>
          </a:p>
          <a:p>
            <a:pPr defTabSz="941540">
              <a:defRPr/>
            </a:pPr>
            <a:r>
              <a:rPr lang="en-US" sz="1400" b="0" i="0" dirty="0"/>
              <a:t>-The following two slides dive deeper into the Well-Being Programs. </a:t>
            </a:r>
          </a:p>
          <a:p>
            <a:endParaRPr lang="en-US" dirty="0"/>
          </a:p>
        </p:txBody>
      </p:sp>
      <p:sp>
        <p:nvSpPr>
          <p:cNvPr id="4" name="Slide Number Placeholder 3"/>
          <p:cNvSpPr>
            <a:spLocks noGrp="1"/>
          </p:cNvSpPr>
          <p:nvPr>
            <p:ph type="sldNum" sz="quarter" idx="5"/>
          </p:nvPr>
        </p:nvSpPr>
        <p:spPr/>
        <p:txBody>
          <a:bodyPr/>
          <a:lstStyle/>
          <a:p>
            <a:fld id="{2629BCBA-7DB7-0741-8134-D7555FCD372A}" type="slidenum">
              <a:rPr lang="en-US" smtClean="0"/>
              <a:t>8</a:t>
            </a:fld>
            <a:endParaRPr lang="en-US" dirty="0"/>
          </a:p>
        </p:txBody>
      </p:sp>
    </p:spTree>
    <p:extLst>
      <p:ext uri="{BB962C8B-B14F-4D97-AF65-F5344CB8AC3E}">
        <p14:creationId xmlns:p14="http://schemas.microsoft.com/office/powerpoint/2010/main" val="24113046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29BCBA-7DB7-0741-8134-D7555FCD372A}" type="slidenum">
              <a:rPr lang="en-US" smtClean="0"/>
              <a:t>9</a:t>
            </a:fld>
            <a:endParaRPr lang="en-US" dirty="0"/>
          </a:p>
        </p:txBody>
      </p:sp>
    </p:spTree>
    <p:extLst>
      <p:ext uri="{BB962C8B-B14F-4D97-AF65-F5344CB8AC3E}">
        <p14:creationId xmlns:p14="http://schemas.microsoft.com/office/powerpoint/2010/main" val="124767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2.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3.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Bullet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410D1-D789-E64C-8786-39BF5DC7053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26325" y="400884"/>
            <a:ext cx="11054045" cy="1325563"/>
          </a:xfrm>
          <a:prstGeom prst="rect">
            <a:avLst/>
          </a:prstGeom>
        </p:spPr>
        <p:txBody>
          <a:bodyPr anchor="t" anchorCtr="0">
            <a:normAutofit/>
          </a:bodyPr>
          <a:lstStyle>
            <a:lvl1pPr>
              <a:defRPr sz="3000" b="1" i="0">
                <a:solidFill>
                  <a:srgbClr val="003F72"/>
                </a:solidFill>
                <a:latin typeface="Calibri" panose="020F0502020204030204" pitchFamily="34" charset="0"/>
                <a:cs typeface="Calibri" panose="020F0502020204030204" pitchFamily="34" charset="0"/>
              </a:defRPr>
            </a:lvl1pPr>
          </a:lstStyle>
          <a:p>
            <a:r>
              <a:rPr lang="en-US" sz="3000" b="1" i="0">
                <a:solidFill>
                  <a:srgbClr val="003F72"/>
                </a:solidFill>
                <a:latin typeface="Calibri" panose="020F0502020204030204" pitchFamily="34" charset="0"/>
                <a:cs typeface="Calibri" panose="020F0502020204030204" pitchFamily="34" charset="0"/>
              </a:rPr>
              <a:t>Click To Insert Title • Text boxes can move to accommodate content</a:t>
            </a:r>
            <a:br>
              <a:rPr lang="en-US" sz="3000" b="1" i="0">
                <a:solidFill>
                  <a:srgbClr val="003F72"/>
                </a:solidFill>
                <a:latin typeface="Calibri" panose="020F0502020204030204" pitchFamily="34" charset="0"/>
                <a:cs typeface="Calibri" panose="020F0502020204030204" pitchFamily="34" charset="0"/>
              </a:rPr>
            </a:br>
            <a:r>
              <a:rPr lang="en-US" sz="3000" b="1" i="0">
                <a:solidFill>
                  <a:srgbClr val="003F72"/>
                </a:solidFill>
                <a:latin typeface="Calibri" panose="020F0502020204030204" pitchFamily="34" charset="0"/>
                <a:cs typeface="Calibri" panose="020F0502020204030204" pitchFamily="34" charset="0"/>
              </a:rPr>
              <a:t>Size 30pt, Calibri Bold, RGB 0,63,114</a:t>
            </a:r>
          </a:p>
        </p:txBody>
      </p:sp>
      <p:sp>
        <p:nvSpPr>
          <p:cNvPr id="3" name="Content Placeholder 2"/>
          <p:cNvSpPr>
            <a:spLocks noGrp="1"/>
          </p:cNvSpPr>
          <p:nvPr>
            <p:ph idx="1" hasCustomPrompt="1"/>
          </p:nvPr>
        </p:nvSpPr>
        <p:spPr>
          <a:xfrm>
            <a:off x="626325" y="1726447"/>
            <a:ext cx="11043160" cy="4238924"/>
          </a:xfrm>
          <a:prstGeom prst="rect">
            <a:avLst/>
          </a:prstGeom>
        </p:spPr>
        <p:txBody>
          <a:bodyPr>
            <a:normAutofit/>
          </a:bodyPr>
          <a:lstStyle>
            <a:lvl1pPr>
              <a:buClr>
                <a:srgbClr val="0083BE"/>
              </a:buClr>
              <a:defRPr sz="2200">
                <a:solidFill>
                  <a:schemeClr val="tx2"/>
                </a:solidFill>
              </a:defRPr>
            </a:lvl1pPr>
            <a:lvl2pPr marL="685800" indent="-228600">
              <a:buClr>
                <a:srgbClr val="0083BE"/>
              </a:buClr>
              <a:buSzPct val="80000"/>
              <a:buFont typeface="Courier New" panose="02070309020205020404" pitchFamily="49" charset="0"/>
              <a:buChar char="o"/>
              <a:defRPr sz="2200">
                <a:solidFill>
                  <a:schemeClr val="tx2"/>
                </a:solidFill>
              </a:defRPr>
            </a:lvl2pPr>
            <a:lvl3pPr marL="1143000" indent="-228600">
              <a:buClr>
                <a:srgbClr val="0083BE"/>
              </a:buClr>
              <a:buFont typeface="Wingdings" pitchFamily="2" charset="2"/>
              <a:buChar char="§"/>
              <a:defRPr sz="2200">
                <a:solidFill>
                  <a:schemeClr val="tx2"/>
                </a:solidFill>
              </a:defRPr>
            </a:lvl3pPr>
            <a:lvl4pPr marL="1600200" indent="-228600">
              <a:buClr>
                <a:srgbClr val="0083BE"/>
              </a:buClr>
              <a:buFont typeface="Monaco" pitchFamily="2" charset="77"/>
              <a:buChar char="⎼"/>
              <a:defRPr sz="2200">
                <a:solidFill>
                  <a:schemeClr val="tx2"/>
                </a:solidFill>
              </a:defRPr>
            </a:lvl4pPr>
            <a:lvl5pPr>
              <a:buClr>
                <a:schemeClr val="accent1"/>
              </a:buClr>
              <a:defRPr sz="2200">
                <a:solidFill>
                  <a:schemeClr val="tx2"/>
                </a:solidFill>
              </a:defRPr>
            </a:lvl5pPr>
          </a:lstStyle>
          <a:p>
            <a:pPr lvl="0"/>
            <a:r>
              <a:rPr lang="en-US"/>
              <a:t>Text no smaller than 18pt, Calibri Regular</a:t>
            </a:r>
          </a:p>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0C31A42B-D86C-2D44-9E0B-8E75F4A610D7}"/>
              </a:ext>
            </a:extLst>
          </p:cNvPr>
          <p:cNvSpPr txBox="1">
            <a:spLocks/>
          </p:cNvSpPr>
          <p:nvPr userDrawn="1"/>
        </p:nvSpPr>
        <p:spPr>
          <a:xfrm>
            <a:off x="5538216" y="622082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000" smtClean="0">
                <a:solidFill>
                  <a:srgbClr val="003F72"/>
                </a:solidFill>
              </a:rPr>
              <a:pPr/>
              <a:t>‹#›</a:t>
            </a:fld>
            <a:endParaRPr lang="en-US" sz="1000" dirty="0">
              <a:solidFill>
                <a:srgbClr val="003F72"/>
              </a:solidFill>
            </a:endParaRPr>
          </a:p>
        </p:txBody>
      </p:sp>
      <p:pic>
        <p:nvPicPr>
          <p:cNvPr id="9" name="Picture 8" descr="VHA Live Whole Health Graphic">
            <a:extLst>
              <a:ext uri="{FF2B5EF4-FFF2-40B4-BE49-F238E27FC236}">
                <a16:creationId xmlns:a16="http://schemas.microsoft.com/office/drawing/2014/main" id="{1B7B4FF4-C5B1-C54B-BC1D-309DC7D4D96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8036" y="6283326"/>
            <a:ext cx="1816243" cy="185848"/>
          </a:xfrm>
          <a:prstGeom prst="rect">
            <a:avLst/>
          </a:prstGeom>
        </p:spPr>
      </p:pic>
      <p:pic>
        <p:nvPicPr>
          <p:cNvPr id="10" name="Picture 9" descr="Logo and seal for the U.S. Department of Veterans Affairs, Veterans Health Administration">
            <a:extLst>
              <a:ext uri="{FF2B5EF4-FFF2-40B4-BE49-F238E27FC236}">
                <a16:creationId xmlns:a16="http://schemas.microsoft.com/office/drawing/2014/main" id="{8EBAE0B2-CFD8-6946-A602-8729E8779727}"/>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38937" y="6169091"/>
            <a:ext cx="2061973" cy="402336"/>
          </a:xfrm>
          <a:prstGeom prst="rect">
            <a:avLst/>
          </a:prstGeom>
        </p:spPr>
      </p:pic>
    </p:spTree>
    <p:extLst>
      <p:ext uri="{BB962C8B-B14F-4D97-AF65-F5344CB8AC3E}">
        <p14:creationId xmlns:p14="http://schemas.microsoft.com/office/powerpoint/2010/main" val="2871373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Image 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410D1-D789-E64C-8786-39BF5DC7053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Content Placeholder 2"/>
          <p:cNvSpPr>
            <a:spLocks noGrp="1"/>
          </p:cNvSpPr>
          <p:nvPr>
            <p:ph idx="1" hasCustomPrompt="1"/>
          </p:nvPr>
        </p:nvSpPr>
        <p:spPr>
          <a:xfrm>
            <a:off x="626327" y="1696111"/>
            <a:ext cx="5095240" cy="4182175"/>
          </a:xfrm>
          <a:prstGeom prst="rect">
            <a:avLst/>
          </a:prstGeom>
        </p:spPr>
        <p:txBody>
          <a:bodyPr>
            <a:normAutofit/>
          </a:bodyPr>
          <a:lstStyle>
            <a:lvl1pPr marL="342900" indent="-342900">
              <a:buClr>
                <a:srgbClr val="0083BE"/>
              </a:buClr>
              <a:buFont typeface="Arial" panose="020B0604020202020204" pitchFamily="34" charset="0"/>
              <a:buChar char="•"/>
              <a:defRPr sz="2200">
                <a:solidFill>
                  <a:schemeClr val="tx1"/>
                </a:solidFill>
              </a:defRPr>
            </a:lvl1pPr>
            <a:lvl2pPr marL="685800" indent="-228600">
              <a:buClr>
                <a:srgbClr val="0083BE"/>
              </a:buClr>
              <a:buSzPct val="80000"/>
              <a:buFont typeface="Courier New" panose="02070309020205020404" pitchFamily="49" charset="0"/>
              <a:buChar char="o"/>
              <a:defRPr sz="2200">
                <a:solidFill>
                  <a:schemeClr val="tx1"/>
                </a:solidFill>
              </a:defRPr>
            </a:lvl2pPr>
            <a:lvl3pPr marL="1143000" indent="-228600">
              <a:buClr>
                <a:srgbClr val="0083BE"/>
              </a:buClr>
              <a:buFont typeface="Wingdings" pitchFamily="2" charset="2"/>
              <a:buChar char="§"/>
              <a:defRPr sz="2200">
                <a:solidFill>
                  <a:schemeClr val="tx1"/>
                </a:solidFill>
              </a:defRPr>
            </a:lvl3pPr>
            <a:lvl4pPr marL="1600200" indent="-228600">
              <a:buClr>
                <a:srgbClr val="0083BE"/>
              </a:buClr>
              <a:buFont typeface="Apple Symbols" panose="02000000000000000000" pitchFamily="2" charset="-79"/>
              <a:buChar char="⎼"/>
              <a:defRPr sz="2200">
                <a:solidFill>
                  <a:schemeClr val="tx1"/>
                </a:solidFill>
              </a:defRPr>
            </a:lvl4pPr>
            <a:lvl5pPr>
              <a:defRPr>
                <a:solidFill>
                  <a:schemeClr val="tx1"/>
                </a:solidFill>
              </a:defRPr>
            </a:lvl5pPr>
          </a:lstStyle>
          <a:p>
            <a:pPr lvl="0"/>
            <a:r>
              <a:rPr lang="en-US"/>
              <a:t>Text no smaller than 18pt, Calibri Regular</a:t>
            </a:r>
          </a:p>
          <a:p>
            <a:pPr lvl="0"/>
            <a:endParaRPr lang="en-US"/>
          </a:p>
          <a:p>
            <a:pPr lvl="0"/>
            <a:r>
              <a:rPr lang="en-US"/>
              <a:t>First Level</a:t>
            </a:r>
          </a:p>
          <a:p>
            <a:pPr lvl="1"/>
            <a:r>
              <a:rPr lang="en-US"/>
              <a:t>Second level</a:t>
            </a:r>
          </a:p>
          <a:p>
            <a:pPr lvl="2"/>
            <a:r>
              <a:rPr lang="en-US"/>
              <a:t>Third level</a:t>
            </a:r>
          </a:p>
          <a:p>
            <a:pPr lvl="3"/>
            <a:r>
              <a:rPr lang="en-US"/>
              <a:t>Fourth level</a:t>
            </a:r>
          </a:p>
        </p:txBody>
      </p:sp>
      <p:sp>
        <p:nvSpPr>
          <p:cNvPr id="7" name="Content Placeholder 2">
            <a:extLst>
              <a:ext uri="{FF2B5EF4-FFF2-40B4-BE49-F238E27FC236}">
                <a16:creationId xmlns:a16="http://schemas.microsoft.com/office/drawing/2014/main" id="{EF383A4C-A2F8-BF49-B606-69329284EA1C}"/>
              </a:ext>
            </a:extLst>
          </p:cNvPr>
          <p:cNvSpPr>
            <a:spLocks noGrp="1"/>
          </p:cNvSpPr>
          <p:nvPr>
            <p:ph idx="13" hasCustomPrompt="1"/>
          </p:nvPr>
        </p:nvSpPr>
        <p:spPr>
          <a:xfrm>
            <a:off x="6392375" y="1696111"/>
            <a:ext cx="5095240" cy="4182175"/>
          </a:xfrm>
          <a:prstGeom prst="rect">
            <a:avLst/>
          </a:prstGeom>
        </p:spPr>
        <p:txBody>
          <a:bodyPr>
            <a:normAutofit/>
          </a:bodyPr>
          <a:lstStyle>
            <a:lvl1pPr marL="0" indent="0">
              <a:buFontTx/>
              <a:buNone/>
              <a:defRPr sz="2200">
                <a:solidFill>
                  <a:schemeClr val="tx1"/>
                </a:solidFill>
              </a:defRPr>
            </a:lvl1pPr>
            <a:lvl2pPr>
              <a:buClr>
                <a:srgbClr val="003F72"/>
              </a:buCl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Place Image</a:t>
            </a:r>
          </a:p>
        </p:txBody>
      </p:sp>
      <p:sp>
        <p:nvSpPr>
          <p:cNvPr id="11" name="Slide Number Placeholder 5">
            <a:extLst>
              <a:ext uri="{FF2B5EF4-FFF2-40B4-BE49-F238E27FC236}">
                <a16:creationId xmlns:a16="http://schemas.microsoft.com/office/drawing/2014/main" id="{F975DB10-B9D7-0641-8D39-FDF873DFE99B}"/>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dirty="0">
              <a:solidFill>
                <a:srgbClr val="003F72"/>
              </a:solidFill>
            </a:endParaRPr>
          </a:p>
        </p:txBody>
      </p:sp>
      <p:sp>
        <p:nvSpPr>
          <p:cNvPr id="4" name="Text Placeholder 3">
            <a:extLst>
              <a:ext uri="{FF2B5EF4-FFF2-40B4-BE49-F238E27FC236}">
                <a16:creationId xmlns:a16="http://schemas.microsoft.com/office/drawing/2014/main" id="{8BB3DFAB-FE33-6A45-A80A-53006CBC0157}"/>
              </a:ext>
            </a:extLst>
          </p:cNvPr>
          <p:cNvSpPr>
            <a:spLocks noGrp="1"/>
          </p:cNvSpPr>
          <p:nvPr>
            <p:ph type="body" sz="quarter" idx="14" hasCustomPrompt="1"/>
          </p:nvPr>
        </p:nvSpPr>
        <p:spPr>
          <a:xfrm>
            <a:off x="626327" y="350729"/>
            <a:ext cx="10008774" cy="1085559"/>
          </a:xfrm>
          <a:prstGeom prst="rect">
            <a:avLst/>
          </a:prstGeom>
        </p:spPr>
        <p:txBody>
          <a:bodyPr/>
          <a:lstStyle>
            <a:lvl1pPr marL="0" indent="0">
              <a:buNone/>
              <a:defRPr sz="3000"/>
            </a:lvl1pPr>
          </a:lstStyle>
          <a:p>
            <a:r>
              <a:rPr lang="en-US" sz="2800" b="1" i="0">
                <a:solidFill>
                  <a:schemeClr val="bg1"/>
                </a:solidFill>
                <a:latin typeface="Calibri" panose="020F0502020204030204" pitchFamily="34" charset="0"/>
                <a:cs typeface="Calibri" panose="020F0502020204030204" pitchFamily="34" charset="0"/>
              </a:rPr>
              <a:t>Click To Insert Title • Text boxes can move to accommodate content • Size 30pt, Calibri Bold, RGB 255,255,255</a:t>
            </a:r>
          </a:p>
        </p:txBody>
      </p:sp>
      <p:pic>
        <p:nvPicPr>
          <p:cNvPr id="9" name="Picture 8" descr="VHA Live Whole Health Graphic">
            <a:extLst>
              <a:ext uri="{FF2B5EF4-FFF2-40B4-BE49-F238E27FC236}">
                <a16:creationId xmlns:a16="http://schemas.microsoft.com/office/drawing/2014/main" id="{D477B286-731B-404C-B13F-0AF54059DC3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8952" y="6320099"/>
            <a:ext cx="1814346" cy="153325"/>
          </a:xfrm>
          <a:prstGeom prst="rect">
            <a:avLst/>
          </a:prstGeom>
        </p:spPr>
      </p:pic>
      <p:pic>
        <p:nvPicPr>
          <p:cNvPr id="10" name="Picture 9" descr="Logo and seal for the U.S. Department of Veterans Affairs, Veterans Health Administration">
            <a:extLst>
              <a:ext uri="{FF2B5EF4-FFF2-40B4-BE49-F238E27FC236}">
                <a16:creationId xmlns:a16="http://schemas.microsoft.com/office/drawing/2014/main" id="{77134205-D045-F049-8748-D8A8D88022F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63653" y="6195346"/>
            <a:ext cx="2064509" cy="402831"/>
          </a:xfrm>
          <a:prstGeom prst="rect">
            <a:avLst/>
          </a:prstGeom>
        </p:spPr>
      </p:pic>
    </p:spTree>
    <p:extLst>
      <p:ext uri="{BB962C8B-B14F-4D97-AF65-F5344CB8AC3E}">
        <p14:creationId xmlns:p14="http://schemas.microsoft.com/office/powerpoint/2010/main" val="11431944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ransition 2">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0A334FD-CDB9-4E4B-A9B3-39744F3FC10A}"/>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ctrTitle" hasCustomPrompt="1"/>
          </p:nvPr>
        </p:nvSpPr>
        <p:spPr>
          <a:xfrm>
            <a:off x="914400" y="2542518"/>
            <a:ext cx="10363200" cy="1399039"/>
          </a:xfrm>
          <a:prstGeom prst="rect">
            <a:avLst/>
          </a:prstGeom>
        </p:spPr>
        <p:txBody>
          <a:bodyPr anchor="t" anchorCtr="0">
            <a:noAutofit/>
          </a:bodyPr>
          <a:lstStyle>
            <a:lvl1pPr algn="l">
              <a:lnSpc>
                <a:spcPct val="100000"/>
              </a:lnSpc>
              <a:defRPr sz="2800" b="1" i="0" baseline="0">
                <a:solidFill>
                  <a:schemeClr val="bg1"/>
                </a:solidFill>
                <a:latin typeface="Calibri" panose="020F0502020204030204" pitchFamily="34" charset="0"/>
                <a:cs typeface="Calibri" panose="020F0502020204030204" pitchFamily="34" charset="0"/>
              </a:defRPr>
            </a:lvl1pPr>
          </a:lstStyle>
          <a:p>
            <a:r>
              <a:rPr lang="en-US"/>
              <a:t>Click to Edit Transition Slide Title</a:t>
            </a:r>
            <a:br>
              <a:rPr lang="en-US"/>
            </a:br>
            <a:r>
              <a:rPr lang="en-US"/>
              <a:t>Size 28pt, Calibri Bold, Color: RGB 255,255,255</a:t>
            </a:r>
          </a:p>
        </p:txBody>
      </p:sp>
      <p:sp>
        <p:nvSpPr>
          <p:cNvPr id="3" name="Subtitle 2"/>
          <p:cNvSpPr>
            <a:spLocks noGrp="1"/>
          </p:cNvSpPr>
          <p:nvPr>
            <p:ph type="subTitle" idx="1" hasCustomPrompt="1"/>
          </p:nvPr>
        </p:nvSpPr>
        <p:spPr>
          <a:xfrm>
            <a:off x="914400" y="3963861"/>
            <a:ext cx="9753600" cy="1126671"/>
          </a:xfrm>
          <a:prstGeom prst="rect">
            <a:avLst/>
          </a:prstGeom>
        </p:spPr>
        <p:txBody>
          <a:bodyPr>
            <a:normAutofit/>
          </a:bodyPr>
          <a:lstStyle>
            <a:lvl1pPr marL="0" indent="0" algn="l">
              <a:lnSpc>
                <a:spcPct val="100000"/>
              </a:lnSpc>
              <a:buNone/>
              <a:defRPr sz="1800" i="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Size 18pt, Calibri Italic, Color: RGB 255,255,255</a:t>
            </a:r>
          </a:p>
        </p:txBody>
      </p:sp>
      <p:sp>
        <p:nvSpPr>
          <p:cNvPr id="6" name="Slide Number Placeholder 5">
            <a:extLst>
              <a:ext uri="{FF2B5EF4-FFF2-40B4-BE49-F238E27FC236}">
                <a16:creationId xmlns:a16="http://schemas.microsoft.com/office/drawing/2014/main" id="{D57521C5-C50D-C04D-A79C-9EA444E44AEF}"/>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dirty="0">
              <a:solidFill>
                <a:srgbClr val="003F72"/>
              </a:solidFill>
            </a:endParaRPr>
          </a:p>
        </p:txBody>
      </p:sp>
      <p:pic>
        <p:nvPicPr>
          <p:cNvPr id="7" name="Picture 6" descr="VHA Live Whole Health Graphic">
            <a:extLst>
              <a:ext uri="{FF2B5EF4-FFF2-40B4-BE49-F238E27FC236}">
                <a16:creationId xmlns:a16="http://schemas.microsoft.com/office/drawing/2014/main" id="{65D11122-CA4E-1245-9A7F-441B233B1B2C}"/>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8952" y="6320099"/>
            <a:ext cx="1814346" cy="153325"/>
          </a:xfrm>
          <a:prstGeom prst="rect">
            <a:avLst/>
          </a:prstGeom>
        </p:spPr>
      </p:pic>
      <p:pic>
        <p:nvPicPr>
          <p:cNvPr id="9" name="Picture 8" descr="Logo and seal for the U.S. Department of Veterans Affairs, Veterans Health Administration">
            <a:extLst>
              <a:ext uri="{FF2B5EF4-FFF2-40B4-BE49-F238E27FC236}">
                <a16:creationId xmlns:a16="http://schemas.microsoft.com/office/drawing/2014/main" id="{BF1A4D08-D141-9F41-8A81-63D8A6BA94C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63653" y="6195346"/>
            <a:ext cx="2064509" cy="402831"/>
          </a:xfrm>
          <a:prstGeom prst="rect">
            <a:avLst/>
          </a:prstGeom>
        </p:spPr>
      </p:pic>
    </p:spTree>
    <p:extLst>
      <p:ext uri="{BB962C8B-B14F-4D97-AF65-F5344CB8AC3E}">
        <p14:creationId xmlns:p14="http://schemas.microsoft.com/office/powerpoint/2010/main" val="9602339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estions 2">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7F722FA0-AB68-BE46-BCF4-CD24D6F8D89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88718" cy="6851902"/>
          </a:xfrm>
          <a:prstGeom prst="rect">
            <a:avLst/>
          </a:prstGeom>
        </p:spPr>
      </p:pic>
      <p:sp>
        <p:nvSpPr>
          <p:cNvPr id="2" name="Title 1"/>
          <p:cNvSpPr>
            <a:spLocks noGrp="1"/>
          </p:cNvSpPr>
          <p:nvPr>
            <p:ph type="title" hasCustomPrompt="1"/>
          </p:nvPr>
        </p:nvSpPr>
        <p:spPr>
          <a:xfrm>
            <a:off x="831851" y="2446719"/>
            <a:ext cx="10515600" cy="2852737"/>
          </a:xfrm>
          <a:prstGeom prst="rect">
            <a:avLst/>
          </a:prstGeom>
        </p:spPr>
        <p:txBody>
          <a:bodyPr anchor="ctr" anchorCtr="0"/>
          <a:lstStyle>
            <a:lvl1pPr algn="ctr">
              <a:defRPr sz="6000" b="1" i="0" baseline="0">
                <a:solidFill>
                  <a:schemeClr val="bg1"/>
                </a:solidFill>
              </a:defRPr>
            </a:lvl1pPr>
          </a:lstStyle>
          <a:p>
            <a:r>
              <a:rPr lang="en-US"/>
              <a:t>Questions?</a:t>
            </a:r>
          </a:p>
        </p:txBody>
      </p:sp>
      <p:sp>
        <p:nvSpPr>
          <p:cNvPr id="6" name="Slide Number Placeholder 5">
            <a:extLst>
              <a:ext uri="{FF2B5EF4-FFF2-40B4-BE49-F238E27FC236}">
                <a16:creationId xmlns:a16="http://schemas.microsoft.com/office/drawing/2014/main" id="{6D14EDFD-AAE4-D249-871B-495B4EC5A786}"/>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dirty="0">
              <a:solidFill>
                <a:srgbClr val="003F72"/>
              </a:solidFill>
            </a:endParaRPr>
          </a:p>
        </p:txBody>
      </p:sp>
      <p:pic>
        <p:nvPicPr>
          <p:cNvPr id="4" name="Picture 3" descr="VHA Live Whole Health Graphic">
            <a:extLst>
              <a:ext uri="{FF2B5EF4-FFF2-40B4-BE49-F238E27FC236}">
                <a16:creationId xmlns:a16="http://schemas.microsoft.com/office/drawing/2014/main" id="{B9DE6CE6-6E91-DD47-9252-9C54413D81C1}"/>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8952" y="6320099"/>
            <a:ext cx="1814346" cy="153325"/>
          </a:xfrm>
          <a:prstGeom prst="rect">
            <a:avLst/>
          </a:prstGeom>
        </p:spPr>
      </p:pic>
      <p:pic>
        <p:nvPicPr>
          <p:cNvPr id="7" name="Picture 6" descr="Logo and seal for the U.S. Department of Veterans Affairs, Veterans Health Administration">
            <a:extLst>
              <a:ext uri="{FF2B5EF4-FFF2-40B4-BE49-F238E27FC236}">
                <a16:creationId xmlns:a16="http://schemas.microsoft.com/office/drawing/2014/main" id="{CB2821ED-7562-AE4B-9C26-CB81F27CF22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63653" y="6195346"/>
            <a:ext cx="2064509" cy="402831"/>
          </a:xfrm>
          <a:prstGeom prst="rect">
            <a:avLst/>
          </a:prstGeom>
        </p:spPr>
      </p:pic>
    </p:spTree>
    <p:extLst>
      <p:ext uri="{BB962C8B-B14F-4D97-AF65-F5344CB8AC3E}">
        <p14:creationId xmlns:p14="http://schemas.microsoft.com/office/powerpoint/2010/main" val="4052637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Bullets">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410D1-D789-E64C-8786-39BF5DC70536}"/>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p:cNvSpPr>
            <a:spLocks noGrp="1"/>
          </p:cNvSpPr>
          <p:nvPr>
            <p:ph type="title" hasCustomPrompt="1"/>
          </p:nvPr>
        </p:nvSpPr>
        <p:spPr>
          <a:xfrm>
            <a:off x="626325" y="400884"/>
            <a:ext cx="11054045" cy="1325563"/>
          </a:xfrm>
        </p:spPr>
        <p:txBody>
          <a:bodyPr anchor="t" anchorCtr="0">
            <a:normAutofit/>
          </a:bodyPr>
          <a:lstStyle>
            <a:lvl1pPr>
              <a:defRPr sz="3000" b="1" i="0">
                <a:solidFill>
                  <a:srgbClr val="003F72"/>
                </a:solidFill>
                <a:latin typeface="Calibri" panose="020F0502020204030204" pitchFamily="34" charset="0"/>
                <a:cs typeface="Calibri" panose="020F0502020204030204" pitchFamily="34" charset="0"/>
              </a:defRPr>
            </a:lvl1pPr>
          </a:lstStyle>
          <a:p>
            <a:r>
              <a:rPr lang="en-US" sz="3000" b="1" i="0">
                <a:solidFill>
                  <a:srgbClr val="003F72"/>
                </a:solidFill>
                <a:latin typeface="Calibri" panose="020F0502020204030204" pitchFamily="34" charset="0"/>
                <a:cs typeface="Calibri" panose="020F0502020204030204" pitchFamily="34" charset="0"/>
              </a:rPr>
              <a:t>Click To Insert Title • Text boxes can move to accommodate content</a:t>
            </a:r>
            <a:br>
              <a:rPr lang="en-US" sz="3000" b="1" i="0">
                <a:solidFill>
                  <a:srgbClr val="003F72"/>
                </a:solidFill>
                <a:latin typeface="Calibri" panose="020F0502020204030204" pitchFamily="34" charset="0"/>
                <a:cs typeface="Calibri" panose="020F0502020204030204" pitchFamily="34" charset="0"/>
              </a:rPr>
            </a:br>
            <a:r>
              <a:rPr lang="en-US" sz="3000" b="1" i="0">
                <a:solidFill>
                  <a:srgbClr val="003F72"/>
                </a:solidFill>
                <a:latin typeface="Calibri" panose="020F0502020204030204" pitchFamily="34" charset="0"/>
                <a:cs typeface="Calibri" panose="020F0502020204030204" pitchFamily="34" charset="0"/>
              </a:rPr>
              <a:t>Size 30pt, Calibri Bold, RGB 0,63,114</a:t>
            </a:r>
          </a:p>
        </p:txBody>
      </p:sp>
      <p:sp>
        <p:nvSpPr>
          <p:cNvPr id="3" name="Content Placeholder 2"/>
          <p:cNvSpPr>
            <a:spLocks noGrp="1"/>
          </p:cNvSpPr>
          <p:nvPr>
            <p:ph idx="1" hasCustomPrompt="1"/>
          </p:nvPr>
        </p:nvSpPr>
        <p:spPr>
          <a:xfrm>
            <a:off x="626326" y="1726447"/>
            <a:ext cx="11043160" cy="4238924"/>
          </a:xfrm>
        </p:spPr>
        <p:txBody>
          <a:bodyPr>
            <a:normAutofit/>
          </a:bodyPr>
          <a:lstStyle>
            <a:lvl1pPr>
              <a:buClr>
                <a:srgbClr val="0083BE"/>
              </a:buClr>
              <a:defRPr sz="2200">
                <a:solidFill>
                  <a:schemeClr val="tx2"/>
                </a:solidFill>
              </a:defRPr>
            </a:lvl1pPr>
            <a:lvl2pPr marL="685800" indent="-228600">
              <a:buClr>
                <a:srgbClr val="0083BE"/>
              </a:buClr>
              <a:buSzPct val="80000"/>
              <a:buFont typeface="Courier New" panose="02070309020205020404" pitchFamily="49" charset="0"/>
              <a:buChar char="o"/>
              <a:defRPr sz="2200">
                <a:solidFill>
                  <a:schemeClr val="tx2"/>
                </a:solidFill>
              </a:defRPr>
            </a:lvl2pPr>
            <a:lvl3pPr marL="1143000" indent="-228600">
              <a:buClr>
                <a:srgbClr val="0083BE"/>
              </a:buClr>
              <a:buFont typeface="Wingdings" pitchFamily="2" charset="2"/>
              <a:buChar char="§"/>
              <a:defRPr sz="2200">
                <a:solidFill>
                  <a:schemeClr val="tx2"/>
                </a:solidFill>
              </a:defRPr>
            </a:lvl3pPr>
            <a:lvl4pPr marL="1600200" indent="-228600">
              <a:buClr>
                <a:srgbClr val="0083BE"/>
              </a:buClr>
              <a:buFont typeface="Monaco" pitchFamily="2" charset="77"/>
              <a:buChar char="⎼"/>
              <a:defRPr sz="2200">
                <a:solidFill>
                  <a:schemeClr val="tx2"/>
                </a:solidFill>
              </a:defRPr>
            </a:lvl4pPr>
            <a:lvl5pPr>
              <a:buClr>
                <a:schemeClr val="accent1"/>
              </a:buClr>
              <a:defRPr sz="2200">
                <a:solidFill>
                  <a:schemeClr val="tx2"/>
                </a:solidFill>
              </a:defRPr>
            </a:lvl5pPr>
          </a:lstStyle>
          <a:p>
            <a:pPr lvl="0"/>
            <a:r>
              <a:rPr lang="en-US"/>
              <a:t>Text no smaller than 18pt, Calibri Regular</a:t>
            </a:r>
          </a:p>
          <a:p>
            <a:pPr lvl="0"/>
            <a:r>
              <a:rPr lang="en-US"/>
              <a:t>First Level</a:t>
            </a:r>
          </a:p>
          <a:p>
            <a:pPr lvl="1"/>
            <a:r>
              <a:rPr lang="en-US"/>
              <a:t>Second level</a:t>
            </a:r>
          </a:p>
          <a:p>
            <a:pPr lvl="2"/>
            <a:r>
              <a:rPr lang="en-US"/>
              <a:t>Third level</a:t>
            </a:r>
          </a:p>
          <a:p>
            <a:pPr lvl="3"/>
            <a:r>
              <a:rPr lang="en-US"/>
              <a:t>Fourth level</a:t>
            </a:r>
          </a:p>
        </p:txBody>
      </p:sp>
      <p:sp>
        <p:nvSpPr>
          <p:cNvPr id="7" name="Slide Number Placeholder 5">
            <a:extLst>
              <a:ext uri="{FF2B5EF4-FFF2-40B4-BE49-F238E27FC236}">
                <a16:creationId xmlns:a16="http://schemas.microsoft.com/office/drawing/2014/main" id="{EB0F2E64-6731-1545-B287-4D91F758516A}"/>
              </a:ext>
            </a:extLst>
          </p:cNvPr>
          <p:cNvSpPr txBox="1">
            <a:spLocks/>
          </p:cNvSpPr>
          <p:nvPr userDrawn="1"/>
        </p:nvSpPr>
        <p:spPr>
          <a:xfrm>
            <a:off x="5538216" y="6492876"/>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000" smtClean="0">
                <a:solidFill>
                  <a:srgbClr val="003F72"/>
                </a:solidFill>
              </a:rPr>
              <a:pPr/>
              <a:t>‹#›</a:t>
            </a:fld>
            <a:endParaRPr lang="en-US" sz="1000" dirty="0">
              <a:solidFill>
                <a:srgbClr val="003F72"/>
              </a:solidFill>
            </a:endParaRPr>
          </a:p>
        </p:txBody>
      </p:sp>
    </p:spTree>
    <p:extLst>
      <p:ext uri="{BB962C8B-B14F-4D97-AF65-F5344CB8AC3E}">
        <p14:creationId xmlns:p14="http://schemas.microsoft.com/office/powerpoint/2010/main" val="29720090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Slide Number Placeholder 3"/>
          <p:cNvSpPr>
            <a:spLocks noGrp="1"/>
          </p:cNvSpPr>
          <p:nvPr>
            <p:ph type="sldNum" sz="quarter" idx="10"/>
          </p:nvPr>
        </p:nvSpPr>
        <p:spPr>
          <a:xfrm>
            <a:off x="11444818" y="6249989"/>
            <a:ext cx="654049" cy="365125"/>
          </a:xfrm>
          <a:prstGeom prst="rect">
            <a:avLst/>
          </a:prstGeom>
        </p:spPr>
        <p:txBody>
          <a:bodyPr/>
          <a:lstStyle>
            <a:lvl1pPr>
              <a:defRPr/>
            </a:lvl1pPr>
          </a:lstStyle>
          <a:p>
            <a:pPr>
              <a:defRPr/>
            </a:pPr>
            <a:fld id="{7B305C9E-AB87-4A3D-B7B1-6DC7A10BA058}" type="slidenum">
              <a:rPr lang="en-US"/>
              <a:pPr>
                <a:defRPr/>
              </a:pPr>
              <a:t>‹#›</a:t>
            </a:fld>
            <a:endParaRPr lang="en-US" dirty="0"/>
          </a:p>
        </p:txBody>
      </p:sp>
    </p:spTree>
    <p:extLst>
      <p:ext uri="{BB962C8B-B14F-4D97-AF65-F5344CB8AC3E}">
        <p14:creationId xmlns:p14="http://schemas.microsoft.com/office/powerpoint/2010/main" val="23693044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Media / Video Slide">
    <p:bg>
      <p:bgPr>
        <a:solidFill>
          <a:schemeClr val="bg1"/>
        </a:solidFill>
        <a:effectLst/>
      </p:bgPr>
    </p:bg>
    <p:spTree>
      <p:nvGrpSpPr>
        <p:cNvPr id="1" name=""/>
        <p:cNvGrpSpPr/>
        <p:nvPr/>
      </p:nvGrpSpPr>
      <p:grpSpPr>
        <a:xfrm>
          <a:off x="0" y="0"/>
          <a:ext cx="0" cy="0"/>
          <a:chOff x="0" y="0"/>
          <a:chExt cx="0" cy="0"/>
        </a:xfrm>
      </p:grpSpPr>
      <p:sp>
        <p:nvSpPr>
          <p:cNvPr id="10" name="Media Placeholder 9">
            <a:extLst>
              <a:ext uri="{FF2B5EF4-FFF2-40B4-BE49-F238E27FC236}">
                <a16:creationId xmlns:a16="http://schemas.microsoft.com/office/drawing/2014/main" id="{70F19F6E-1AB7-8E46-A2E1-01B247BB0DC1}"/>
              </a:ext>
            </a:extLst>
          </p:cNvPr>
          <p:cNvSpPr>
            <a:spLocks noGrp="1"/>
          </p:cNvSpPr>
          <p:nvPr>
            <p:ph type="media" sz="quarter" idx="10" hasCustomPrompt="1"/>
          </p:nvPr>
        </p:nvSpPr>
        <p:spPr>
          <a:xfrm>
            <a:off x="0" y="0"/>
            <a:ext cx="12192000" cy="6858000"/>
          </a:xfrm>
          <a:prstGeom prst="rect">
            <a:avLst/>
          </a:prstGeom>
          <a:ln>
            <a:noFill/>
          </a:ln>
        </p:spPr>
        <p:txBody>
          <a:bodyPr/>
          <a:lstStyle/>
          <a:p>
            <a:r>
              <a:rPr lang="en-US" dirty="0"/>
              <a:t>Click Icon to Add Media</a:t>
            </a:r>
          </a:p>
        </p:txBody>
      </p:sp>
      <p:sp>
        <p:nvSpPr>
          <p:cNvPr id="4" name="Slide Number Placeholder 5">
            <a:extLst>
              <a:ext uri="{FF2B5EF4-FFF2-40B4-BE49-F238E27FC236}">
                <a16:creationId xmlns:a16="http://schemas.microsoft.com/office/drawing/2014/main" id="{9433657E-6092-3F40-8ADE-7B3A24A1EB7E}"/>
              </a:ext>
            </a:extLst>
          </p:cNvPr>
          <p:cNvSpPr txBox="1">
            <a:spLocks/>
          </p:cNvSpPr>
          <p:nvPr userDrawn="1"/>
        </p:nvSpPr>
        <p:spPr>
          <a:xfrm>
            <a:off x="5538216" y="622082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000" smtClean="0">
                <a:solidFill>
                  <a:srgbClr val="003F72"/>
                </a:solidFill>
              </a:rPr>
              <a:pPr/>
              <a:t>‹#›</a:t>
            </a:fld>
            <a:endParaRPr lang="en-US" sz="1000" dirty="0">
              <a:solidFill>
                <a:srgbClr val="003F72"/>
              </a:solidFill>
            </a:endParaRPr>
          </a:p>
        </p:txBody>
      </p:sp>
    </p:spTree>
    <p:extLst>
      <p:ext uri="{BB962C8B-B14F-4D97-AF65-F5344CB8AC3E}">
        <p14:creationId xmlns:p14="http://schemas.microsoft.com/office/powerpoint/2010/main" val="128063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Image">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DD8B1A7-1B75-1D4D-AD19-61244BDFAA2B}"/>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838200" y="5288205"/>
            <a:ext cx="10515600" cy="415909"/>
          </a:xfrm>
          <a:prstGeom prst="rect">
            <a:avLst/>
          </a:prstGeom>
        </p:spPr>
        <p:txBody>
          <a:bodyPr anchor="t">
            <a:normAutofit/>
          </a:bodyPr>
          <a:lstStyle>
            <a:lvl1pPr algn="ctr">
              <a:defRPr sz="2200" b="1" i="0">
                <a:solidFill>
                  <a:srgbClr val="0083BE"/>
                </a:solidFill>
                <a:latin typeface="Calibri" panose="020F0502020204030204" pitchFamily="34" charset="0"/>
                <a:cs typeface="Calibri" panose="020F0502020204030204" pitchFamily="34" charset="0"/>
              </a:defRPr>
            </a:lvl1pPr>
          </a:lstStyle>
          <a:p>
            <a:r>
              <a:rPr lang="en-US"/>
              <a:t>Click To Edit Image Title, 22pt Calibri Bold, Color: RGB 0,131,190 </a:t>
            </a:r>
          </a:p>
        </p:txBody>
      </p:sp>
      <p:sp>
        <p:nvSpPr>
          <p:cNvPr id="3" name="Content Placeholder 2"/>
          <p:cNvSpPr>
            <a:spLocks noGrp="1"/>
          </p:cNvSpPr>
          <p:nvPr>
            <p:ph idx="1" hasCustomPrompt="1"/>
          </p:nvPr>
        </p:nvSpPr>
        <p:spPr>
          <a:xfrm>
            <a:off x="838200" y="504106"/>
            <a:ext cx="10524893" cy="4742808"/>
          </a:xfrm>
          <a:prstGeom prst="rect">
            <a:avLst/>
          </a:prstGeom>
        </p:spPr>
        <p:txBody>
          <a:bodyPr/>
          <a:lstStyle>
            <a:lvl1pPr marL="0" indent="0">
              <a:buFontTx/>
              <a:buNone/>
              <a:defRPr>
                <a:solidFill>
                  <a:schemeClr val="tx2"/>
                </a:solidFill>
              </a:defRPr>
            </a:lvl1pPr>
            <a:lvl2pPr>
              <a:buClr>
                <a:srgbClr val="003F72"/>
              </a:buClr>
              <a:defRPr/>
            </a:lvl2pPr>
          </a:lstStyle>
          <a:p>
            <a:pPr lvl="0"/>
            <a:r>
              <a:rPr lang="en-US"/>
              <a:t>Click To Place Image</a:t>
            </a:r>
          </a:p>
        </p:txBody>
      </p:sp>
      <p:sp>
        <p:nvSpPr>
          <p:cNvPr id="8" name="Slide Number Placeholder 5">
            <a:extLst>
              <a:ext uri="{FF2B5EF4-FFF2-40B4-BE49-F238E27FC236}">
                <a16:creationId xmlns:a16="http://schemas.microsoft.com/office/drawing/2014/main" id="{64F140D7-1B77-354B-82B3-DA132D5B3382}"/>
              </a:ext>
            </a:extLst>
          </p:cNvPr>
          <p:cNvSpPr txBox="1">
            <a:spLocks/>
          </p:cNvSpPr>
          <p:nvPr userDrawn="1"/>
        </p:nvSpPr>
        <p:spPr>
          <a:xfrm>
            <a:off x="5538216" y="622082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000" smtClean="0">
                <a:solidFill>
                  <a:srgbClr val="003F72"/>
                </a:solidFill>
              </a:rPr>
              <a:pPr/>
              <a:t>‹#›</a:t>
            </a:fld>
            <a:endParaRPr lang="en-US" sz="1000" dirty="0">
              <a:solidFill>
                <a:srgbClr val="003F72"/>
              </a:solidFill>
            </a:endParaRPr>
          </a:p>
        </p:txBody>
      </p:sp>
      <p:pic>
        <p:nvPicPr>
          <p:cNvPr id="9" name="Picture 8" descr="VHA Live Whole Health Graphic">
            <a:extLst>
              <a:ext uri="{FF2B5EF4-FFF2-40B4-BE49-F238E27FC236}">
                <a16:creationId xmlns:a16="http://schemas.microsoft.com/office/drawing/2014/main" id="{08539A5E-0135-7549-B24D-CFCA4BB4C5BA}"/>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8036" y="6283326"/>
            <a:ext cx="1816243" cy="185848"/>
          </a:xfrm>
          <a:prstGeom prst="rect">
            <a:avLst/>
          </a:prstGeom>
        </p:spPr>
      </p:pic>
      <p:pic>
        <p:nvPicPr>
          <p:cNvPr id="10" name="Picture 9" descr="Logo and seal for the U.S. Department of Veterans Affairs, Veterans Health Administration">
            <a:extLst>
              <a:ext uri="{FF2B5EF4-FFF2-40B4-BE49-F238E27FC236}">
                <a16:creationId xmlns:a16="http://schemas.microsoft.com/office/drawing/2014/main" id="{EEAFB9FF-FAE8-4C45-BE49-7F028C0A00E1}"/>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38937" y="6169091"/>
            <a:ext cx="2061973" cy="402336"/>
          </a:xfrm>
          <a:prstGeom prst="rect">
            <a:avLst/>
          </a:prstGeom>
        </p:spPr>
      </p:pic>
    </p:spTree>
    <p:extLst>
      <p:ext uri="{BB962C8B-B14F-4D97-AF65-F5344CB8AC3E}">
        <p14:creationId xmlns:p14="http://schemas.microsoft.com/office/powerpoint/2010/main" val="14216837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ransition">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914400" y="2542518"/>
            <a:ext cx="10363200" cy="1399039"/>
          </a:xfrm>
          <a:prstGeom prst="rect">
            <a:avLst/>
          </a:prstGeom>
        </p:spPr>
        <p:txBody>
          <a:bodyPr anchor="t" anchorCtr="0">
            <a:noAutofit/>
          </a:bodyPr>
          <a:lstStyle>
            <a:lvl1pPr algn="l">
              <a:lnSpc>
                <a:spcPct val="100000"/>
              </a:lnSpc>
              <a:defRPr sz="2800" b="1" i="0" baseline="0">
                <a:solidFill>
                  <a:schemeClr val="bg1"/>
                </a:solidFill>
                <a:latin typeface="Calibri" panose="020F0502020204030204" pitchFamily="34" charset="0"/>
                <a:cs typeface="Calibri" panose="020F0502020204030204" pitchFamily="34" charset="0"/>
              </a:defRPr>
            </a:lvl1pPr>
          </a:lstStyle>
          <a:p>
            <a:r>
              <a:rPr lang="en-US"/>
              <a:t>Click to Edit Transition Slide Title</a:t>
            </a:r>
            <a:br>
              <a:rPr lang="en-US"/>
            </a:br>
            <a:r>
              <a:rPr lang="en-US"/>
              <a:t>Size 28pt, Calibri Bold, Color: RGB 255,255,255</a:t>
            </a:r>
          </a:p>
        </p:txBody>
      </p:sp>
      <p:sp>
        <p:nvSpPr>
          <p:cNvPr id="3" name="Subtitle 2"/>
          <p:cNvSpPr>
            <a:spLocks noGrp="1"/>
          </p:cNvSpPr>
          <p:nvPr>
            <p:ph type="subTitle" idx="1" hasCustomPrompt="1"/>
          </p:nvPr>
        </p:nvSpPr>
        <p:spPr>
          <a:xfrm>
            <a:off x="914400" y="3963861"/>
            <a:ext cx="9753600" cy="1126671"/>
          </a:xfrm>
          <a:prstGeom prst="rect">
            <a:avLst/>
          </a:prstGeom>
        </p:spPr>
        <p:txBody>
          <a:bodyPr>
            <a:normAutofit/>
          </a:bodyPr>
          <a:lstStyle>
            <a:lvl1pPr marL="0" indent="0" algn="l">
              <a:lnSpc>
                <a:spcPct val="100000"/>
              </a:lnSpc>
              <a:buNone/>
              <a:defRPr sz="1800" i="1"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Subtitle</a:t>
            </a:r>
            <a:br>
              <a:rPr lang="en-US"/>
            </a:br>
            <a:r>
              <a:rPr lang="en-US"/>
              <a:t>Size 18pt, Calibri Italic, Color: RGB 255,255,255</a:t>
            </a:r>
          </a:p>
        </p:txBody>
      </p:sp>
      <p:pic>
        <p:nvPicPr>
          <p:cNvPr id="5" name="Picture 4">
            <a:extLst>
              <a:ext uri="{FF2B5EF4-FFF2-40B4-BE49-F238E27FC236}">
                <a16:creationId xmlns:a16="http://schemas.microsoft.com/office/drawing/2014/main" id="{CF3C9743-85EF-9D41-AB6D-0C31D6EF9CDF}"/>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8709"/>
            <a:ext cx="12192000" cy="6858000"/>
          </a:xfrm>
          <a:prstGeom prst="rect">
            <a:avLst/>
          </a:prstGeom>
        </p:spPr>
      </p:pic>
      <p:sp>
        <p:nvSpPr>
          <p:cNvPr id="9" name="Slide Number Placeholder 5">
            <a:extLst>
              <a:ext uri="{FF2B5EF4-FFF2-40B4-BE49-F238E27FC236}">
                <a16:creationId xmlns:a16="http://schemas.microsoft.com/office/drawing/2014/main" id="{B0A26F90-9571-A240-955D-E834493D94FE}"/>
              </a:ext>
            </a:extLst>
          </p:cNvPr>
          <p:cNvSpPr txBox="1">
            <a:spLocks/>
          </p:cNvSpPr>
          <p:nvPr userDrawn="1"/>
        </p:nvSpPr>
        <p:spPr>
          <a:xfrm>
            <a:off x="5538216" y="622082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000" smtClean="0">
                <a:solidFill>
                  <a:srgbClr val="003F72"/>
                </a:solidFill>
              </a:rPr>
              <a:pPr/>
              <a:t>‹#›</a:t>
            </a:fld>
            <a:endParaRPr lang="en-US" sz="1000" dirty="0">
              <a:solidFill>
                <a:srgbClr val="003F72"/>
              </a:solidFill>
            </a:endParaRPr>
          </a:p>
        </p:txBody>
      </p:sp>
      <p:pic>
        <p:nvPicPr>
          <p:cNvPr id="10" name="Picture 9" descr="VHA Live Whole Health Graphic">
            <a:extLst>
              <a:ext uri="{FF2B5EF4-FFF2-40B4-BE49-F238E27FC236}">
                <a16:creationId xmlns:a16="http://schemas.microsoft.com/office/drawing/2014/main" id="{736BB73B-A909-8F45-A1FE-F4F73CC0684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8036" y="6283326"/>
            <a:ext cx="1816243" cy="185848"/>
          </a:xfrm>
          <a:prstGeom prst="rect">
            <a:avLst/>
          </a:prstGeom>
        </p:spPr>
      </p:pic>
      <p:pic>
        <p:nvPicPr>
          <p:cNvPr id="11" name="Picture 10" descr="Logo and seal for the U.S. Department of Veterans Affairs, Veterans Health Administration">
            <a:extLst>
              <a:ext uri="{FF2B5EF4-FFF2-40B4-BE49-F238E27FC236}">
                <a16:creationId xmlns:a16="http://schemas.microsoft.com/office/drawing/2014/main" id="{F94F65E1-69F2-F647-A08E-49D41D15769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38937" y="6170604"/>
            <a:ext cx="2061973" cy="402336"/>
          </a:xfrm>
          <a:prstGeom prst="rect">
            <a:avLst/>
          </a:prstGeom>
        </p:spPr>
      </p:pic>
    </p:spTree>
    <p:extLst>
      <p:ext uri="{BB962C8B-B14F-4D97-AF65-F5344CB8AC3E}">
        <p14:creationId xmlns:p14="http://schemas.microsoft.com/office/powerpoint/2010/main" val="2679650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Question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1851" y="1709740"/>
            <a:ext cx="10515600" cy="2852737"/>
          </a:xfrm>
          <a:prstGeom prst="rect">
            <a:avLst/>
          </a:prstGeom>
        </p:spPr>
        <p:txBody>
          <a:bodyPr anchor="ctr" anchorCtr="0"/>
          <a:lstStyle>
            <a:lvl1pPr algn="ctr">
              <a:defRPr sz="6000" b="1" i="0" baseline="0">
                <a:solidFill>
                  <a:srgbClr val="003F72"/>
                </a:solidFill>
              </a:defRPr>
            </a:lvl1pPr>
          </a:lstStyle>
          <a:p>
            <a:r>
              <a:rPr lang="en-US"/>
              <a:t>Questions?</a:t>
            </a:r>
          </a:p>
        </p:txBody>
      </p:sp>
      <p:pic>
        <p:nvPicPr>
          <p:cNvPr id="4" name="Picture 3">
            <a:extLst>
              <a:ext uri="{FF2B5EF4-FFF2-40B4-BE49-F238E27FC236}">
                <a16:creationId xmlns:a16="http://schemas.microsoft.com/office/drawing/2014/main" id="{0A39BEC3-9B5B-4C4E-A7F0-1AC3511AA7F4}"/>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7" name="Slide Number Placeholder 5">
            <a:extLst>
              <a:ext uri="{FF2B5EF4-FFF2-40B4-BE49-F238E27FC236}">
                <a16:creationId xmlns:a16="http://schemas.microsoft.com/office/drawing/2014/main" id="{73CFD3BA-D7D0-4640-BA4A-6853DF1B621E}"/>
              </a:ext>
            </a:extLst>
          </p:cNvPr>
          <p:cNvSpPr txBox="1">
            <a:spLocks/>
          </p:cNvSpPr>
          <p:nvPr userDrawn="1"/>
        </p:nvSpPr>
        <p:spPr>
          <a:xfrm>
            <a:off x="5538216" y="622082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000" smtClean="0">
                <a:solidFill>
                  <a:srgbClr val="003F72"/>
                </a:solidFill>
              </a:rPr>
              <a:pPr/>
              <a:t>‹#›</a:t>
            </a:fld>
            <a:endParaRPr lang="en-US" sz="1000">
              <a:solidFill>
                <a:srgbClr val="003F72"/>
              </a:solidFill>
            </a:endParaRPr>
          </a:p>
        </p:txBody>
      </p:sp>
      <p:pic>
        <p:nvPicPr>
          <p:cNvPr id="8" name="Picture 7" descr="VHA Live Whole Health Graphic">
            <a:extLst>
              <a:ext uri="{FF2B5EF4-FFF2-40B4-BE49-F238E27FC236}">
                <a16:creationId xmlns:a16="http://schemas.microsoft.com/office/drawing/2014/main" id="{E66E0132-EC32-3B4D-83F1-F0F0C9CE66A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8036" y="6283326"/>
            <a:ext cx="1816243" cy="185848"/>
          </a:xfrm>
          <a:prstGeom prst="rect">
            <a:avLst/>
          </a:prstGeom>
        </p:spPr>
      </p:pic>
      <p:pic>
        <p:nvPicPr>
          <p:cNvPr id="9" name="Picture 8" descr="Logo and seal for the U.S. Department of Veterans Affairs, Veterans Health Administration">
            <a:extLst>
              <a:ext uri="{FF2B5EF4-FFF2-40B4-BE49-F238E27FC236}">
                <a16:creationId xmlns:a16="http://schemas.microsoft.com/office/drawing/2014/main" id="{84DE4943-DAB3-3A40-9846-D13D358B8D6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638937" y="6168596"/>
            <a:ext cx="2061973" cy="402336"/>
          </a:xfrm>
          <a:prstGeom prst="rect">
            <a:avLst/>
          </a:prstGeom>
        </p:spPr>
      </p:pic>
    </p:spTree>
    <p:extLst>
      <p:ext uri="{BB962C8B-B14F-4D97-AF65-F5344CB8AC3E}">
        <p14:creationId xmlns:p14="http://schemas.microsoft.com/office/powerpoint/2010/main" val="42452536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Slide 2">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63EDB5-4A9D-4249-B405-DA3CCF668020}"/>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6" name="Title 1">
            <a:extLst>
              <a:ext uri="{FF2B5EF4-FFF2-40B4-BE49-F238E27FC236}">
                <a16:creationId xmlns:a16="http://schemas.microsoft.com/office/drawing/2014/main" id="{C252FBAC-49C2-FC4E-ACA9-65E0F6E31E07}"/>
              </a:ext>
            </a:extLst>
          </p:cNvPr>
          <p:cNvSpPr>
            <a:spLocks noGrp="1"/>
          </p:cNvSpPr>
          <p:nvPr>
            <p:ph type="ctrTitle" hasCustomPrompt="1"/>
          </p:nvPr>
        </p:nvSpPr>
        <p:spPr>
          <a:xfrm>
            <a:off x="504372" y="2104974"/>
            <a:ext cx="6770915" cy="1823162"/>
          </a:xfrm>
          <a:prstGeom prst="rect">
            <a:avLst/>
          </a:prstGeom>
        </p:spPr>
        <p:txBody>
          <a:bodyPr anchor="t" anchorCtr="0">
            <a:normAutofit/>
          </a:bodyPr>
          <a:lstStyle>
            <a:lvl1pPr algn="l">
              <a:lnSpc>
                <a:spcPct val="100000"/>
              </a:lnSpc>
              <a:defRPr sz="3600" b="1" i="0" baseline="0">
                <a:solidFill>
                  <a:schemeClr val="bg1"/>
                </a:solidFill>
                <a:latin typeface="Calibri" panose="020F0502020204030204" pitchFamily="34" charset="0"/>
                <a:cs typeface="Calibri" panose="020F0502020204030204" pitchFamily="34" charset="0"/>
              </a:defRPr>
            </a:lvl1pPr>
          </a:lstStyle>
          <a:p>
            <a:r>
              <a:rPr lang="en-US"/>
              <a:t>Presentation Title</a:t>
            </a:r>
            <a:br>
              <a:rPr lang="en-US"/>
            </a:br>
            <a:r>
              <a:rPr lang="en-US"/>
              <a:t>Size 36pt, Calibri Bold, Color: RGB 255,255,255</a:t>
            </a:r>
          </a:p>
        </p:txBody>
      </p:sp>
      <p:sp>
        <p:nvSpPr>
          <p:cNvPr id="7" name="Subtitle 2">
            <a:extLst>
              <a:ext uri="{FF2B5EF4-FFF2-40B4-BE49-F238E27FC236}">
                <a16:creationId xmlns:a16="http://schemas.microsoft.com/office/drawing/2014/main" id="{C602605A-B279-DD47-BA29-7083B16F31B9}"/>
              </a:ext>
            </a:extLst>
          </p:cNvPr>
          <p:cNvSpPr>
            <a:spLocks noGrp="1"/>
          </p:cNvSpPr>
          <p:nvPr>
            <p:ph type="subTitle" idx="1" hasCustomPrompt="1"/>
          </p:nvPr>
        </p:nvSpPr>
        <p:spPr>
          <a:xfrm>
            <a:off x="504372" y="4075814"/>
            <a:ext cx="6770915" cy="419250"/>
          </a:xfrm>
          <a:prstGeom prst="rect">
            <a:avLst/>
          </a:prstGeom>
        </p:spPr>
        <p:txBody>
          <a:bodyPr>
            <a:normAutofit/>
          </a:bodyPr>
          <a:lstStyle>
            <a:lvl1pPr marL="0" indent="0" algn="l">
              <a:buNone/>
              <a:defRPr sz="2000" b="1" i="0" baseline="0">
                <a:solidFill>
                  <a:schemeClr val="bg1"/>
                </a:solidFill>
                <a:latin typeface="+mj-lt"/>
                <a:cs typeface="Calibri Light" panose="020F03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Name of Presenter</a:t>
            </a:r>
          </a:p>
        </p:txBody>
      </p:sp>
      <p:sp>
        <p:nvSpPr>
          <p:cNvPr id="16" name="Text Placeholder 15">
            <a:extLst>
              <a:ext uri="{FF2B5EF4-FFF2-40B4-BE49-F238E27FC236}">
                <a16:creationId xmlns:a16="http://schemas.microsoft.com/office/drawing/2014/main" id="{E31C1B9E-5D7F-F543-AACC-741F0B766A1F}"/>
              </a:ext>
            </a:extLst>
          </p:cNvPr>
          <p:cNvSpPr>
            <a:spLocks noGrp="1"/>
          </p:cNvSpPr>
          <p:nvPr>
            <p:ph type="body" sz="quarter" idx="11" hasCustomPrompt="1"/>
          </p:nvPr>
        </p:nvSpPr>
        <p:spPr>
          <a:xfrm>
            <a:off x="504372" y="4509542"/>
            <a:ext cx="6798733" cy="419100"/>
          </a:xfrm>
          <a:prstGeom prst="rect">
            <a:avLst/>
          </a:prstGeom>
        </p:spPr>
        <p:txBody>
          <a:bodyPr lIns="91440" tIns="45720" rIns="91440" bIns="45720">
            <a:normAutofit/>
          </a:bodyPr>
          <a:lstStyle>
            <a:lvl1pPr marL="0" indent="0">
              <a:buFontTx/>
              <a:buNone/>
              <a:defRPr sz="2000" b="0" i="1" baseline="0">
                <a:solidFill>
                  <a:schemeClr val="bg1"/>
                </a:solidFill>
              </a:defRPr>
            </a:lvl1pPr>
          </a:lstStyle>
          <a:p>
            <a:pPr lvl="0"/>
            <a:r>
              <a:rPr lang="en-US"/>
              <a:t>Title of Presenter</a:t>
            </a:r>
          </a:p>
        </p:txBody>
      </p:sp>
      <p:sp>
        <p:nvSpPr>
          <p:cNvPr id="18" name="Text Placeholder 17">
            <a:extLst>
              <a:ext uri="{FF2B5EF4-FFF2-40B4-BE49-F238E27FC236}">
                <a16:creationId xmlns:a16="http://schemas.microsoft.com/office/drawing/2014/main" id="{24793F89-0DEF-C94B-B675-3BF182126246}"/>
              </a:ext>
            </a:extLst>
          </p:cNvPr>
          <p:cNvSpPr>
            <a:spLocks noGrp="1"/>
          </p:cNvSpPr>
          <p:nvPr>
            <p:ph type="body" sz="quarter" idx="12" hasCustomPrompt="1"/>
          </p:nvPr>
        </p:nvSpPr>
        <p:spPr>
          <a:xfrm>
            <a:off x="504372" y="4928642"/>
            <a:ext cx="6824133" cy="457200"/>
          </a:xfrm>
          <a:prstGeom prst="rect">
            <a:avLst/>
          </a:prstGeom>
        </p:spPr>
        <p:txBody>
          <a:bodyPr>
            <a:normAutofit/>
          </a:bodyPr>
          <a:lstStyle>
            <a:lvl1pPr marL="0" indent="0">
              <a:buFontTx/>
              <a:buNone/>
              <a:defRPr sz="2000" baseline="0">
                <a:solidFill>
                  <a:schemeClr val="bg1"/>
                </a:solidFill>
              </a:defRPr>
            </a:lvl1pPr>
          </a:lstStyle>
          <a:p>
            <a:pPr lvl="0"/>
            <a:r>
              <a:rPr lang="en-US"/>
              <a:t>Organization</a:t>
            </a:r>
          </a:p>
        </p:txBody>
      </p:sp>
      <p:sp>
        <p:nvSpPr>
          <p:cNvPr id="20" name="Text Placeholder 19">
            <a:extLst>
              <a:ext uri="{FF2B5EF4-FFF2-40B4-BE49-F238E27FC236}">
                <a16:creationId xmlns:a16="http://schemas.microsoft.com/office/drawing/2014/main" id="{52D3BA84-398B-754A-B46B-1DD5A3EE2F05}"/>
              </a:ext>
            </a:extLst>
          </p:cNvPr>
          <p:cNvSpPr>
            <a:spLocks noGrp="1"/>
          </p:cNvSpPr>
          <p:nvPr>
            <p:ph type="body" sz="quarter" idx="13" hasCustomPrompt="1"/>
          </p:nvPr>
        </p:nvSpPr>
        <p:spPr>
          <a:xfrm>
            <a:off x="504372" y="5754838"/>
            <a:ext cx="3996267" cy="323850"/>
          </a:xfrm>
          <a:prstGeom prst="rect">
            <a:avLst/>
          </a:prstGeom>
        </p:spPr>
        <p:txBody>
          <a:bodyPr>
            <a:normAutofit/>
          </a:bodyPr>
          <a:lstStyle>
            <a:lvl1pPr marL="0" indent="0">
              <a:buFontTx/>
              <a:buNone/>
              <a:defRPr sz="1200" b="0" i="0" baseline="0">
                <a:solidFill>
                  <a:schemeClr val="bg1"/>
                </a:solidFill>
              </a:defRPr>
            </a:lvl1pPr>
          </a:lstStyle>
          <a:p>
            <a:pPr lvl="0"/>
            <a:r>
              <a:rPr lang="en-US"/>
              <a:t>Date</a:t>
            </a:r>
          </a:p>
        </p:txBody>
      </p:sp>
      <p:pic>
        <p:nvPicPr>
          <p:cNvPr id="3" name="Picture 2" descr="VHA Live Whole Health Graphic">
            <a:extLst>
              <a:ext uri="{FF2B5EF4-FFF2-40B4-BE49-F238E27FC236}">
                <a16:creationId xmlns:a16="http://schemas.microsoft.com/office/drawing/2014/main" id="{AB39EC97-FBEF-A240-9D3B-AE66195E013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611449" y="467985"/>
            <a:ext cx="3256308" cy="275181"/>
          </a:xfrm>
          <a:prstGeom prst="rect">
            <a:avLst/>
          </a:prstGeom>
        </p:spPr>
      </p:pic>
      <p:pic>
        <p:nvPicPr>
          <p:cNvPr id="12" name="Picture 11" descr="Logo and seal for the U.S. Department of Veterans Affairs, Veterans Health Administration">
            <a:extLst>
              <a:ext uri="{FF2B5EF4-FFF2-40B4-BE49-F238E27FC236}">
                <a16:creationId xmlns:a16="http://schemas.microsoft.com/office/drawing/2014/main" id="{679B04B7-A34A-E14F-B11E-DA3106A875E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33425" y="6056017"/>
            <a:ext cx="2541606" cy="495923"/>
          </a:xfrm>
          <a:prstGeom prst="rect">
            <a:avLst/>
          </a:prstGeom>
        </p:spPr>
      </p:pic>
    </p:spTree>
    <p:extLst>
      <p:ext uri="{BB962C8B-B14F-4D97-AF65-F5344CB8AC3E}">
        <p14:creationId xmlns:p14="http://schemas.microsoft.com/office/powerpoint/2010/main" val="3250801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Bullets">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B3410D1-D789-E64C-8786-39BF5DC70536}"/>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3" name="Content Placeholder 2"/>
          <p:cNvSpPr>
            <a:spLocks noGrp="1"/>
          </p:cNvSpPr>
          <p:nvPr>
            <p:ph idx="1" hasCustomPrompt="1"/>
          </p:nvPr>
        </p:nvSpPr>
        <p:spPr>
          <a:xfrm>
            <a:off x="626326" y="1726447"/>
            <a:ext cx="11043160" cy="4238924"/>
          </a:xfrm>
          <a:prstGeom prst="rect">
            <a:avLst/>
          </a:prstGeom>
        </p:spPr>
        <p:txBody>
          <a:bodyPr>
            <a:normAutofit/>
          </a:bodyPr>
          <a:lstStyle>
            <a:lvl1pPr>
              <a:buClr>
                <a:srgbClr val="0083BE"/>
              </a:buClr>
              <a:defRPr sz="2200">
                <a:solidFill>
                  <a:schemeClr val="tx1"/>
                </a:solidFill>
              </a:defRPr>
            </a:lvl1pPr>
            <a:lvl2pPr marL="685800" indent="-228600">
              <a:buClr>
                <a:srgbClr val="0083BE"/>
              </a:buClr>
              <a:buSzPct val="80000"/>
              <a:buFont typeface="Courier New" panose="02070309020205020404" pitchFamily="49" charset="0"/>
              <a:buChar char="o"/>
              <a:defRPr sz="2200">
                <a:solidFill>
                  <a:schemeClr val="tx1"/>
                </a:solidFill>
              </a:defRPr>
            </a:lvl2pPr>
            <a:lvl3pPr marL="1143000" indent="-228600">
              <a:buClr>
                <a:srgbClr val="0083BE"/>
              </a:buClr>
              <a:buFont typeface="Wingdings" pitchFamily="2" charset="2"/>
              <a:buChar char="§"/>
              <a:defRPr sz="2200">
                <a:solidFill>
                  <a:schemeClr val="tx1"/>
                </a:solidFill>
              </a:defRPr>
            </a:lvl3pPr>
            <a:lvl4pPr marL="1600200" indent="-228600">
              <a:buClr>
                <a:srgbClr val="0083BE"/>
              </a:buClr>
              <a:buFont typeface="Monaco" pitchFamily="2" charset="77"/>
              <a:buChar char="⎼"/>
              <a:defRPr sz="2200">
                <a:solidFill>
                  <a:schemeClr val="tx1"/>
                </a:solidFill>
              </a:defRPr>
            </a:lvl4pPr>
            <a:lvl5pPr>
              <a:buClr>
                <a:schemeClr val="accent1"/>
              </a:buClr>
              <a:defRPr sz="2200">
                <a:solidFill>
                  <a:schemeClr val="tx2"/>
                </a:solidFill>
              </a:defRPr>
            </a:lvl5pPr>
          </a:lstStyle>
          <a:p>
            <a:pPr lvl="0"/>
            <a:r>
              <a:rPr lang="en-US"/>
              <a:t>Text no smaller than 18pt, Calibri Regular</a:t>
            </a:r>
          </a:p>
          <a:p>
            <a:pPr lvl="0"/>
            <a:r>
              <a:rPr lang="en-US"/>
              <a:t>First Level</a:t>
            </a:r>
          </a:p>
          <a:p>
            <a:pPr lvl="1"/>
            <a:r>
              <a:rPr lang="en-US"/>
              <a:t>Second level</a:t>
            </a:r>
          </a:p>
          <a:p>
            <a:pPr lvl="2"/>
            <a:r>
              <a:rPr lang="en-US"/>
              <a:t>Third level</a:t>
            </a:r>
          </a:p>
          <a:p>
            <a:pPr lvl="3"/>
            <a:r>
              <a:rPr lang="en-US"/>
              <a:t>Fourth level</a:t>
            </a:r>
          </a:p>
        </p:txBody>
      </p:sp>
      <p:sp>
        <p:nvSpPr>
          <p:cNvPr id="6" name="Slide Number Placeholder 5">
            <a:extLst>
              <a:ext uri="{FF2B5EF4-FFF2-40B4-BE49-F238E27FC236}">
                <a16:creationId xmlns:a16="http://schemas.microsoft.com/office/drawing/2014/main" id="{E743F3AC-A548-404C-ACB8-F29684EAB3D7}"/>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dirty="0">
              <a:solidFill>
                <a:srgbClr val="003F72"/>
              </a:solidFill>
            </a:endParaRPr>
          </a:p>
        </p:txBody>
      </p:sp>
      <p:sp>
        <p:nvSpPr>
          <p:cNvPr id="10" name="Text Placeholder 3">
            <a:extLst>
              <a:ext uri="{FF2B5EF4-FFF2-40B4-BE49-F238E27FC236}">
                <a16:creationId xmlns:a16="http://schemas.microsoft.com/office/drawing/2014/main" id="{E9BFAA29-ECC7-9C43-9090-F34226E5F815}"/>
              </a:ext>
            </a:extLst>
          </p:cNvPr>
          <p:cNvSpPr>
            <a:spLocks noGrp="1"/>
          </p:cNvSpPr>
          <p:nvPr>
            <p:ph type="body" sz="quarter" idx="14" hasCustomPrompt="1"/>
          </p:nvPr>
        </p:nvSpPr>
        <p:spPr>
          <a:xfrm>
            <a:off x="650875" y="350729"/>
            <a:ext cx="10008774" cy="1104256"/>
          </a:xfrm>
          <a:prstGeom prst="rect">
            <a:avLst/>
          </a:prstGeom>
        </p:spPr>
        <p:txBody>
          <a:bodyPr/>
          <a:lstStyle>
            <a:lvl1pPr marL="0" indent="0">
              <a:buNone/>
              <a:defRPr sz="3000" baseline="0">
                <a:solidFill>
                  <a:schemeClr val="bg1"/>
                </a:solidFill>
              </a:defRPr>
            </a:lvl1pPr>
          </a:lstStyle>
          <a:p>
            <a:r>
              <a:rPr lang="en-US" sz="2800" b="1" i="0">
                <a:solidFill>
                  <a:schemeClr val="bg1"/>
                </a:solidFill>
                <a:latin typeface="Calibri" panose="020F0502020204030204" pitchFamily="34" charset="0"/>
                <a:cs typeface="Calibri" panose="020F0502020204030204" pitchFamily="34" charset="0"/>
              </a:rPr>
              <a:t>Click To Insert Title • Text boxes can move to accommodate content • Size 30pt, Calibri Bold, RGB 255,255,255</a:t>
            </a:r>
          </a:p>
        </p:txBody>
      </p:sp>
      <p:pic>
        <p:nvPicPr>
          <p:cNvPr id="7" name="Picture 6" descr="VHA Live Whole Health Graphic">
            <a:extLst>
              <a:ext uri="{FF2B5EF4-FFF2-40B4-BE49-F238E27FC236}">
                <a16:creationId xmlns:a16="http://schemas.microsoft.com/office/drawing/2014/main" id="{C5A32CEF-8C91-954D-81BF-7400F5A01BF4}"/>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8952" y="6320099"/>
            <a:ext cx="1814346" cy="153325"/>
          </a:xfrm>
          <a:prstGeom prst="rect">
            <a:avLst/>
          </a:prstGeom>
        </p:spPr>
      </p:pic>
      <p:pic>
        <p:nvPicPr>
          <p:cNvPr id="9" name="Picture 8" descr="Logo and seal for the U.S. Department of Veterans Affairs, Veterans Health Administration">
            <a:extLst>
              <a:ext uri="{FF2B5EF4-FFF2-40B4-BE49-F238E27FC236}">
                <a16:creationId xmlns:a16="http://schemas.microsoft.com/office/drawing/2014/main" id="{7B121D7B-2B5C-9A40-ACFB-6A195317BB5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63653" y="6195346"/>
            <a:ext cx="2064509" cy="402831"/>
          </a:xfrm>
          <a:prstGeom prst="rect">
            <a:avLst/>
          </a:prstGeom>
        </p:spPr>
      </p:pic>
    </p:spTree>
    <p:extLst>
      <p:ext uri="{BB962C8B-B14F-4D97-AF65-F5344CB8AC3E}">
        <p14:creationId xmlns:p14="http://schemas.microsoft.com/office/powerpoint/2010/main" val="34976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Media / Video Slide 2">
    <p:bg>
      <p:bgPr>
        <a:solidFill>
          <a:schemeClr val="bg1"/>
        </a:solidFill>
        <a:effectLst/>
      </p:bgPr>
    </p:bg>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EB0F2E64-6731-1545-B287-4D91F758516A}"/>
              </a:ext>
            </a:extLst>
          </p:cNvPr>
          <p:cNvSpPr txBox="1">
            <a:spLocks/>
          </p:cNvSpPr>
          <p:nvPr userDrawn="1"/>
        </p:nvSpPr>
        <p:spPr>
          <a:xfrm>
            <a:off x="5538216" y="6492876"/>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dirty="0">
              <a:solidFill>
                <a:srgbClr val="003F72"/>
              </a:solidFill>
            </a:endParaRPr>
          </a:p>
        </p:txBody>
      </p:sp>
      <p:sp>
        <p:nvSpPr>
          <p:cNvPr id="10" name="Media Placeholder 9">
            <a:extLst>
              <a:ext uri="{FF2B5EF4-FFF2-40B4-BE49-F238E27FC236}">
                <a16:creationId xmlns:a16="http://schemas.microsoft.com/office/drawing/2014/main" id="{70F19F6E-1AB7-8E46-A2E1-01B247BB0DC1}"/>
              </a:ext>
            </a:extLst>
          </p:cNvPr>
          <p:cNvSpPr>
            <a:spLocks noGrp="1"/>
          </p:cNvSpPr>
          <p:nvPr>
            <p:ph type="media" sz="quarter" idx="10" hasCustomPrompt="1"/>
          </p:nvPr>
        </p:nvSpPr>
        <p:spPr>
          <a:xfrm>
            <a:off x="0" y="0"/>
            <a:ext cx="12192000" cy="6858000"/>
          </a:xfrm>
          <a:prstGeom prst="rect">
            <a:avLst/>
          </a:prstGeom>
          <a:ln>
            <a:noFill/>
          </a:ln>
        </p:spPr>
        <p:txBody>
          <a:bodyPr/>
          <a:lstStyle/>
          <a:p>
            <a:r>
              <a:rPr lang="en-US" dirty="0"/>
              <a:t>Click Icon to Add Media</a:t>
            </a:r>
          </a:p>
        </p:txBody>
      </p:sp>
      <p:sp>
        <p:nvSpPr>
          <p:cNvPr id="4" name="Slide Number Placeholder 5">
            <a:extLst>
              <a:ext uri="{FF2B5EF4-FFF2-40B4-BE49-F238E27FC236}">
                <a16:creationId xmlns:a16="http://schemas.microsoft.com/office/drawing/2014/main" id="{733A2CA0-F964-D34E-9F7E-8FD6D0181326}"/>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dirty="0">
              <a:solidFill>
                <a:srgbClr val="003F72"/>
              </a:solidFill>
            </a:endParaRPr>
          </a:p>
        </p:txBody>
      </p:sp>
    </p:spTree>
    <p:extLst>
      <p:ext uri="{BB962C8B-B14F-4D97-AF65-F5344CB8AC3E}">
        <p14:creationId xmlns:p14="http://schemas.microsoft.com/office/powerpoint/2010/main" val="3252071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mage 2">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A37B47-9D99-B34C-B4E0-C6553B4D627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Lst>
          </a:blip>
          <a:srcRect/>
          <a:stretch/>
        </p:blipFill>
        <p:spPr>
          <a:xfrm>
            <a:off x="0" y="0"/>
            <a:ext cx="12188718" cy="6851902"/>
          </a:xfrm>
          <a:prstGeom prst="rect">
            <a:avLst/>
          </a:prstGeom>
        </p:spPr>
      </p:pic>
      <p:sp>
        <p:nvSpPr>
          <p:cNvPr id="2" name="Title 1"/>
          <p:cNvSpPr>
            <a:spLocks noGrp="1"/>
          </p:cNvSpPr>
          <p:nvPr>
            <p:ph type="title" hasCustomPrompt="1"/>
          </p:nvPr>
        </p:nvSpPr>
        <p:spPr>
          <a:xfrm>
            <a:off x="650310" y="5520217"/>
            <a:ext cx="10515600" cy="415909"/>
          </a:xfrm>
          <a:prstGeom prst="rect">
            <a:avLst/>
          </a:prstGeom>
        </p:spPr>
        <p:txBody>
          <a:bodyPr anchor="t">
            <a:normAutofit/>
          </a:bodyPr>
          <a:lstStyle>
            <a:lvl1pPr algn="ctr">
              <a:defRPr sz="2200" b="1" i="0">
                <a:solidFill>
                  <a:schemeClr val="tx1">
                    <a:lumMod val="65000"/>
                    <a:lumOff val="35000"/>
                  </a:schemeClr>
                </a:solidFill>
                <a:latin typeface="Calibri" panose="020F0502020204030204" pitchFamily="34" charset="0"/>
                <a:cs typeface="Calibri" panose="020F0502020204030204" pitchFamily="34" charset="0"/>
              </a:defRPr>
            </a:lvl1pPr>
          </a:lstStyle>
          <a:p>
            <a:r>
              <a:rPr lang="en-US"/>
              <a:t>Click To Edit Image Title, 22pt Calibri Bold, Color: RGB 0,89,89 </a:t>
            </a:r>
          </a:p>
        </p:txBody>
      </p:sp>
      <p:sp>
        <p:nvSpPr>
          <p:cNvPr id="3" name="Content Placeholder 2"/>
          <p:cNvSpPr>
            <a:spLocks noGrp="1"/>
          </p:cNvSpPr>
          <p:nvPr>
            <p:ph idx="1" hasCustomPrompt="1"/>
          </p:nvPr>
        </p:nvSpPr>
        <p:spPr>
          <a:xfrm>
            <a:off x="623015" y="1624084"/>
            <a:ext cx="10524893" cy="3807724"/>
          </a:xfrm>
          <a:prstGeom prst="rect">
            <a:avLst/>
          </a:prstGeom>
        </p:spPr>
        <p:txBody>
          <a:bodyPr/>
          <a:lstStyle>
            <a:lvl1pPr marL="0" indent="0">
              <a:buFontTx/>
              <a:buNone/>
              <a:defRPr>
                <a:solidFill>
                  <a:schemeClr val="tx1"/>
                </a:solidFill>
              </a:defRPr>
            </a:lvl1pPr>
            <a:lvl2pPr>
              <a:buClr>
                <a:srgbClr val="003F72"/>
              </a:buClr>
              <a:defRPr/>
            </a:lvl2pPr>
          </a:lstStyle>
          <a:p>
            <a:pPr lvl="0"/>
            <a:r>
              <a:rPr lang="en-US"/>
              <a:t>Click To Place Image</a:t>
            </a:r>
          </a:p>
        </p:txBody>
      </p:sp>
      <p:sp>
        <p:nvSpPr>
          <p:cNvPr id="6" name="Slide Number Placeholder 5">
            <a:extLst>
              <a:ext uri="{FF2B5EF4-FFF2-40B4-BE49-F238E27FC236}">
                <a16:creationId xmlns:a16="http://schemas.microsoft.com/office/drawing/2014/main" id="{B5EC2367-8F44-D744-9189-CAE5EF90F3DF}"/>
              </a:ext>
            </a:extLst>
          </p:cNvPr>
          <p:cNvSpPr txBox="1">
            <a:spLocks/>
          </p:cNvSpPr>
          <p:nvPr userDrawn="1"/>
        </p:nvSpPr>
        <p:spPr>
          <a:xfrm>
            <a:off x="5538216" y="6492876"/>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en-US" sz="1000" dirty="0">
              <a:solidFill>
                <a:srgbClr val="003F72"/>
              </a:solidFill>
            </a:endParaRPr>
          </a:p>
        </p:txBody>
      </p:sp>
      <p:sp>
        <p:nvSpPr>
          <p:cNvPr id="8" name="Slide Number Placeholder 5">
            <a:extLst>
              <a:ext uri="{FF2B5EF4-FFF2-40B4-BE49-F238E27FC236}">
                <a16:creationId xmlns:a16="http://schemas.microsoft.com/office/drawing/2014/main" id="{A9E8B9B7-E31F-3542-92B1-B94DA9F5CA55}"/>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dirty="0">
              <a:solidFill>
                <a:srgbClr val="003F72"/>
              </a:solidFill>
            </a:endParaRPr>
          </a:p>
        </p:txBody>
      </p:sp>
      <p:sp>
        <p:nvSpPr>
          <p:cNvPr id="10" name="Text Placeholder 3">
            <a:extLst>
              <a:ext uri="{FF2B5EF4-FFF2-40B4-BE49-F238E27FC236}">
                <a16:creationId xmlns:a16="http://schemas.microsoft.com/office/drawing/2014/main" id="{3D509D3A-48BB-D243-BEFF-4827580461E8}"/>
              </a:ext>
            </a:extLst>
          </p:cNvPr>
          <p:cNvSpPr>
            <a:spLocks noGrp="1"/>
          </p:cNvSpPr>
          <p:nvPr>
            <p:ph type="body" sz="quarter" idx="14" hasCustomPrompt="1"/>
          </p:nvPr>
        </p:nvSpPr>
        <p:spPr>
          <a:xfrm>
            <a:off x="623015" y="350729"/>
            <a:ext cx="10008774" cy="1075463"/>
          </a:xfrm>
          <a:prstGeom prst="rect">
            <a:avLst/>
          </a:prstGeom>
        </p:spPr>
        <p:txBody>
          <a:bodyPr/>
          <a:lstStyle>
            <a:lvl1pPr marL="0" indent="0">
              <a:buNone/>
              <a:defRPr sz="3000" baseline="0">
                <a:solidFill>
                  <a:schemeClr val="bg1"/>
                </a:solidFill>
              </a:defRPr>
            </a:lvl1pPr>
          </a:lstStyle>
          <a:p>
            <a:r>
              <a:rPr lang="en-US" sz="2800" b="1" i="0">
                <a:solidFill>
                  <a:schemeClr val="bg1"/>
                </a:solidFill>
                <a:latin typeface="Calibri" panose="020F0502020204030204" pitchFamily="34" charset="0"/>
                <a:cs typeface="Calibri" panose="020F0502020204030204" pitchFamily="34" charset="0"/>
              </a:rPr>
              <a:t>Click To Insert Title • Text boxes can move to accommodate content • Size 30pt, Calibri Bold, RGB 255,255,255</a:t>
            </a:r>
          </a:p>
        </p:txBody>
      </p:sp>
      <p:pic>
        <p:nvPicPr>
          <p:cNvPr id="9" name="Picture 8" descr="VHA Live Whole Health Graphic">
            <a:extLst>
              <a:ext uri="{FF2B5EF4-FFF2-40B4-BE49-F238E27FC236}">
                <a16:creationId xmlns:a16="http://schemas.microsoft.com/office/drawing/2014/main" id="{9D066CF6-A32E-304B-96AA-3D8C3DE54B07}"/>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778952" y="6320099"/>
            <a:ext cx="1814346" cy="153325"/>
          </a:xfrm>
          <a:prstGeom prst="rect">
            <a:avLst/>
          </a:prstGeom>
        </p:spPr>
      </p:pic>
      <p:pic>
        <p:nvPicPr>
          <p:cNvPr id="11" name="Picture 10" descr="Logo and seal for the U.S. Department of Veterans Affairs, Veterans Health Administration">
            <a:extLst>
              <a:ext uri="{FF2B5EF4-FFF2-40B4-BE49-F238E27FC236}">
                <a16:creationId xmlns:a16="http://schemas.microsoft.com/office/drawing/2014/main" id="{30153DD9-BDBF-5C4C-AAA4-2A5255DC3385}"/>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9363653" y="6195346"/>
            <a:ext cx="2064509" cy="402831"/>
          </a:xfrm>
          <a:prstGeom prst="rect">
            <a:avLst/>
          </a:prstGeom>
        </p:spPr>
      </p:pic>
    </p:spTree>
    <p:extLst>
      <p:ext uri="{BB962C8B-B14F-4D97-AF65-F5344CB8AC3E}">
        <p14:creationId xmlns:p14="http://schemas.microsoft.com/office/powerpoint/2010/main" val="20600788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13" Type="http://schemas.openxmlformats.org/officeDocument/2006/relationships/image" Target="../media/image8.png"/><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6.jpeg"/><Relationship Id="rId5" Type="http://schemas.openxmlformats.org/officeDocument/2006/relationships/slideLayout" Target="../slideLayouts/slideLayout10.xml"/><Relationship Id="rId10" Type="http://schemas.openxmlformats.org/officeDocument/2006/relationships/theme" Target="../theme/theme2.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34DDDACA-9475-5A4E-9FFF-AA76A003124B}"/>
              </a:ext>
            </a:extLst>
          </p:cNvPr>
          <p:cNvSpPr txBox="1">
            <a:spLocks/>
          </p:cNvSpPr>
          <p:nvPr userDrawn="1"/>
        </p:nvSpPr>
        <p:spPr>
          <a:xfrm>
            <a:off x="5538216" y="622082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000" smtClean="0">
                <a:solidFill>
                  <a:srgbClr val="003F72"/>
                </a:solidFill>
              </a:rPr>
              <a:pPr/>
              <a:t>‹#›</a:t>
            </a:fld>
            <a:endParaRPr lang="en-US" sz="1000" dirty="0">
              <a:solidFill>
                <a:srgbClr val="003F72"/>
              </a:solidFill>
            </a:endParaRPr>
          </a:p>
        </p:txBody>
      </p:sp>
      <p:pic>
        <p:nvPicPr>
          <p:cNvPr id="12" name="Picture 11" descr="VHA Live Whole Health Graphic">
            <a:extLst>
              <a:ext uri="{FF2B5EF4-FFF2-40B4-BE49-F238E27FC236}">
                <a16:creationId xmlns:a16="http://schemas.microsoft.com/office/drawing/2014/main" id="{E81352BD-42DB-A245-8CBB-479BC7843A67}"/>
              </a:ext>
            </a:extLst>
          </p:cNvPr>
          <p:cNvPicPr>
            <a:picLocks noChangeAspect="1"/>
          </p:cNvPicPr>
          <p:nvPr userDrawn="1"/>
        </p:nvPicPr>
        <p:blipFill>
          <a:blip r:embed="rId8" cstate="email">
            <a:extLst>
              <a:ext uri="{28A0092B-C50C-407E-A947-70E740481C1C}">
                <a14:useLocalDpi xmlns:a14="http://schemas.microsoft.com/office/drawing/2010/main"/>
              </a:ext>
            </a:extLst>
          </a:blip>
          <a:stretch>
            <a:fillRect/>
          </a:stretch>
        </p:blipFill>
        <p:spPr>
          <a:xfrm>
            <a:off x="448036" y="6283326"/>
            <a:ext cx="1816243" cy="185848"/>
          </a:xfrm>
          <a:prstGeom prst="rect">
            <a:avLst/>
          </a:prstGeom>
        </p:spPr>
      </p:pic>
      <p:pic>
        <p:nvPicPr>
          <p:cNvPr id="14" name="Picture 13" descr="Logo and seal for the U.S. Department of Veterans Affairs, Veterans Health Administration">
            <a:extLst>
              <a:ext uri="{FF2B5EF4-FFF2-40B4-BE49-F238E27FC236}">
                <a16:creationId xmlns:a16="http://schemas.microsoft.com/office/drawing/2014/main" id="{5B8C755D-7421-184C-B4D1-7078CEA9E478}"/>
              </a:ext>
            </a:extLst>
          </p:cNvPr>
          <p:cNvPicPr>
            <a:picLocks noChangeAspect="1"/>
          </p:cNvPicPr>
          <p:nvPr userDrawn="1"/>
        </p:nvPicPr>
        <p:blipFill>
          <a:blip r:embed="rId9" cstate="email">
            <a:extLst>
              <a:ext uri="{28A0092B-C50C-407E-A947-70E740481C1C}">
                <a14:useLocalDpi xmlns:a14="http://schemas.microsoft.com/office/drawing/2010/main"/>
              </a:ext>
            </a:extLst>
          </a:blip>
          <a:stretch>
            <a:fillRect/>
          </a:stretch>
        </p:blipFill>
        <p:spPr>
          <a:xfrm>
            <a:off x="9638937" y="6169091"/>
            <a:ext cx="2061973" cy="402336"/>
          </a:xfrm>
          <a:prstGeom prst="rect">
            <a:avLst/>
          </a:prstGeom>
        </p:spPr>
      </p:pic>
    </p:spTree>
    <p:extLst>
      <p:ext uri="{BB962C8B-B14F-4D97-AF65-F5344CB8AC3E}">
        <p14:creationId xmlns:p14="http://schemas.microsoft.com/office/powerpoint/2010/main" val="42688860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89" r:id="rId3"/>
    <p:sldLayoutId id="2147483690" r:id="rId4"/>
    <p:sldLayoutId id="2147483706" r:id="rId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406483CC-7EA9-4C48-97A1-8EEC76C3323B}"/>
              </a:ext>
            </a:extLst>
          </p:cNvPr>
          <p:cNvSpPr txBox="1">
            <a:spLocks/>
          </p:cNvSpPr>
          <p:nvPr userDrawn="1"/>
        </p:nvSpPr>
        <p:spPr>
          <a:xfrm>
            <a:off x="5538216" y="6221413"/>
            <a:ext cx="1163320" cy="365125"/>
          </a:xfrm>
          <a:prstGeom prst="rect">
            <a:avLst/>
          </a:prstGeom>
        </p:spPr>
        <p:txBody>
          <a:bodyPr vert="horz" lIns="91440" tIns="45720" rIns="91440" bIns="45720" rtlCol="0" anchor="ctr"/>
          <a:lstStyle>
            <a:defPPr>
              <a:defRPr lang="en-US"/>
            </a:defPPr>
            <a:lvl1pPr marL="0" algn="ctr"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3CF2C83-6C13-3E41-8A65-585E7DE17CDB}" type="slidenum">
              <a:rPr lang="en-US" sz="1100" smtClean="0">
                <a:solidFill>
                  <a:srgbClr val="003F72"/>
                </a:solidFill>
              </a:rPr>
              <a:pPr/>
              <a:t>‹#›</a:t>
            </a:fld>
            <a:endParaRPr lang="en-US" sz="1100" dirty="0">
              <a:solidFill>
                <a:srgbClr val="003F72"/>
              </a:solidFill>
            </a:endParaRPr>
          </a:p>
        </p:txBody>
      </p:sp>
      <p:pic>
        <p:nvPicPr>
          <p:cNvPr id="3" name="Picture 2" descr="VHA Live Whole Health Graphic">
            <a:extLst>
              <a:ext uri="{FF2B5EF4-FFF2-40B4-BE49-F238E27FC236}">
                <a16:creationId xmlns:a16="http://schemas.microsoft.com/office/drawing/2014/main" id="{D39C7DC7-04ED-E241-BFB3-42AE7E7574B6}"/>
              </a:ext>
            </a:extLst>
          </p:cNvPr>
          <p:cNvPicPr>
            <a:picLocks noChangeAspect="1"/>
          </p:cNvPicPr>
          <p:nvPr userDrawn="1"/>
        </p:nvPicPr>
        <p:blipFill>
          <a:blip r:embed="rId12" cstate="email">
            <a:extLst>
              <a:ext uri="{28A0092B-C50C-407E-A947-70E740481C1C}">
                <a14:useLocalDpi xmlns:a14="http://schemas.microsoft.com/office/drawing/2010/main"/>
              </a:ext>
            </a:extLst>
          </a:blip>
          <a:stretch>
            <a:fillRect/>
          </a:stretch>
        </p:blipFill>
        <p:spPr>
          <a:xfrm>
            <a:off x="778952" y="6320099"/>
            <a:ext cx="1814346" cy="153325"/>
          </a:xfrm>
          <a:prstGeom prst="rect">
            <a:avLst/>
          </a:prstGeom>
        </p:spPr>
      </p:pic>
      <p:pic>
        <p:nvPicPr>
          <p:cNvPr id="4" name="Picture 3" descr="Logo and seal for the U.S. Department of Veterans Affairs, Veterans Health Administration">
            <a:extLst>
              <a:ext uri="{FF2B5EF4-FFF2-40B4-BE49-F238E27FC236}">
                <a16:creationId xmlns:a16="http://schemas.microsoft.com/office/drawing/2014/main" id="{87EEB2A1-C8A4-9346-A2D6-E39EDDBD813E}"/>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9363653" y="6195346"/>
            <a:ext cx="2064509" cy="402831"/>
          </a:xfrm>
          <a:prstGeom prst="rect">
            <a:avLst/>
          </a:prstGeom>
        </p:spPr>
      </p:pic>
    </p:spTree>
    <p:extLst>
      <p:ext uri="{BB962C8B-B14F-4D97-AF65-F5344CB8AC3E}">
        <p14:creationId xmlns:p14="http://schemas.microsoft.com/office/powerpoint/2010/main" val="543745561"/>
      </p:ext>
    </p:extLst>
  </p:cSld>
  <p:clrMap bg1="lt1" tx1="dk1" bg2="lt2" tx2="dk2" accent1="accent1" accent2="accent2" accent3="accent3" accent4="accent4" accent5="accent5" accent6="accent6" hlink="hlink" folHlink="folHlink"/>
  <p:sldLayoutIdLst>
    <p:sldLayoutId id="2147483694" r:id="rId1"/>
    <p:sldLayoutId id="2147483701" r:id="rId2"/>
    <p:sldLayoutId id="2147483696" r:id="rId3"/>
    <p:sldLayoutId id="2147483697" r:id="rId4"/>
    <p:sldLayoutId id="2147483698" r:id="rId5"/>
    <p:sldLayoutId id="2147483699" r:id="rId6"/>
    <p:sldLayoutId id="2147483700" r:id="rId7"/>
    <p:sldLayoutId id="2147483702" r:id="rId8"/>
    <p:sldLayoutId id="2147483703" r:id="rId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GmuGMhojK0M?feature=oembed" TargetMode="External"/><Relationship Id="rId4" Type="http://schemas.openxmlformats.org/officeDocument/2006/relationships/image" Target="../media/image2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hyperlink" Target="http://www.va.gov/wholehealth" TargetMode="External"/><Relationship Id="rId2" Type="http://schemas.openxmlformats.org/officeDocument/2006/relationships/hyperlink" Target="http://www.va.gov/healthpartnerships/vcpreporting.asp" TargetMode="External"/><Relationship Id="rId1" Type="http://schemas.openxmlformats.org/officeDocument/2006/relationships/slideLayout" Target="../slideLayouts/slideLayout7.xml"/><Relationship Id="rId5" Type="http://schemas.openxmlformats.org/officeDocument/2006/relationships/hyperlink" Target="mailto:Jeremy.Streem@va.gov" TargetMode="External"/><Relationship Id="rId4" Type="http://schemas.openxmlformats.org/officeDocument/2006/relationships/hyperlink" Target="mailto:Deborah.Derflinger@va.gov"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21.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7C6C6-368F-0647-ACB3-031BCB41F2D7}"/>
              </a:ext>
            </a:extLst>
          </p:cNvPr>
          <p:cNvSpPr>
            <a:spLocks noGrp="1"/>
          </p:cNvSpPr>
          <p:nvPr>
            <p:ph type="ctrTitle"/>
          </p:nvPr>
        </p:nvSpPr>
        <p:spPr>
          <a:xfrm>
            <a:off x="504372" y="1532298"/>
            <a:ext cx="6770915" cy="816160"/>
          </a:xfrm>
        </p:spPr>
        <p:txBody>
          <a:bodyPr lIns="91440" tIns="45720" rIns="91440" bIns="45720" anchor="t" anchorCtr="0">
            <a:normAutofit fontScale="90000"/>
          </a:bodyPr>
          <a:lstStyle/>
          <a:p>
            <a:pPr algn="ctr"/>
            <a:r>
              <a:rPr lang="en-US" sz="4400" dirty="0"/>
              <a:t>Beyond The Doctor’s Office: </a:t>
            </a:r>
            <a:br>
              <a:rPr lang="en-US" sz="3200" dirty="0"/>
            </a:br>
            <a:r>
              <a:rPr lang="en-US" sz="3200" dirty="0"/>
              <a:t>The VA’s Whole Health approach to care and the Community Connection</a:t>
            </a:r>
            <a:endParaRPr lang="en-US" dirty="0"/>
          </a:p>
        </p:txBody>
      </p:sp>
      <p:sp>
        <p:nvSpPr>
          <p:cNvPr id="4" name="Text Placeholder 3">
            <a:extLst>
              <a:ext uri="{FF2B5EF4-FFF2-40B4-BE49-F238E27FC236}">
                <a16:creationId xmlns:a16="http://schemas.microsoft.com/office/drawing/2014/main" id="{490FB463-CA25-9841-A2CE-F1C5E051C326}"/>
              </a:ext>
            </a:extLst>
          </p:cNvPr>
          <p:cNvSpPr>
            <a:spLocks noGrp="1"/>
          </p:cNvSpPr>
          <p:nvPr>
            <p:ph type="body" sz="quarter" idx="11"/>
          </p:nvPr>
        </p:nvSpPr>
        <p:spPr>
          <a:xfrm>
            <a:off x="504372" y="4112482"/>
            <a:ext cx="6798733" cy="816160"/>
          </a:xfrm>
        </p:spPr>
        <p:txBody>
          <a:bodyPr lIns="91440" tIns="45720" rIns="91440" bIns="45720" anchor="t">
            <a:normAutofit/>
          </a:bodyPr>
          <a:lstStyle/>
          <a:p>
            <a:r>
              <a:rPr lang="en-US" dirty="0">
                <a:cs typeface="Calibri"/>
              </a:rPr>
              <a:t>Deborah Derflinger, BSN, RN, NBC-HWC</a:t>
            </a:r>
          </a:p>
          <a:p>
            <a:r>
              <a:rPr lang="en-US" dirty="0">
                <a:cs typeface="Calibri"/>
              </a:rPr>
              <a:t>Jeremy Streem – Health and Wellness Coach</a:t>
            </a:r>
          </a:p>
          <a:p>
            <a:endParaRPr lang="en-US" dirty="0">
              <a:cs typeface="Calibri"/>
            </a:endParaRPr>
          </a:p>
        </p:txBody>
      </p:sp>
      <p:sp>
        <p:nvSpPr>
          <p:cNvPr id="5" name="Text Placeholder 4">
            <a:extLst>
              <a:ext uri="{FF2B5EF4-FFF2-40B4-BE49-F238E27FC236}">
                <a16:creationId xmlns:a16="http://schemas.microsoft.com/office/drawing/2014/main" id="{350D8E66-DB08-904C-A1BF-F7E297CC6F57}"/>
              </a:ext>
            </a:extLst>
          </p:cNvPr>
          <p:cNvSpPr>
            <a:spLocks noGrp="1"/>
          </p:cNvSpPr>
          <p:nvPr>
            <p:ph type="body" sz="quarter" idx="12"/>
          </p:nvPr>
        </p:nvSpPr>
        <p:spPr/>
        <p:txBody>
          <a:bodyPr lIns="91440" tIns="45720" rIns="91440" bIns="45720" anchor="t">
            <a:normAutofit/>
          </a:bodyPr>
          <a:lstStyle/>
          <a:p>
            <a:r>
              <a:rPr lang="en-US" dirty="0">
                <a:cs typeface="Calibri"/>
              </a:rPr>
              <a:t>VA Northeast Ohio Healthcare System</a:t>
            </a:r>
          </a:p>
        </p:txBody>
      </p:sp>
      <p:sp>
        <p:nvSpPr>
          <p:cNvPr id="6" name="Text Placeholder 5">
            <a:extLst>
              <a:ext uri="{FF2B5EF4-FFF2-40B4-BE49-F238E27FC236}">
                <a16:creationId xmlns:a16="http://schemas.microsoft.com/office/drawing/2014/main" id="{FE088540-7A6F-1043-B949-A4F16DCC3537}"/>
              </a:ext>
            </a:extLst>
          </p:cNvPr>
          <p:cNvSpPr>
            <a:spLocks noGrp="1"/>
          </p:cNvSpPr>
          <p:nvPr>
            <p:ph type="body" sz="quarter" idx="13"/>
          </p:nvPr>
        </p:nvSpPr>
        <p:spPr/>
        <p:txBody>
          <a:bodyPr/>
          <a:lstStyle/>
          <a:p>
            <a:fld id="{70132F36-8050-4D85-8390-36C5CD85A7F1}" type="datetime2">
              <a:rPr lang="en-US"/>
              <a:t>Monday, April 1, 2024</a:t>
            </a:fld>
            <a:endParaRPr lang="en-US" dirty="0"/>
          </a:p>
        </p:txBody>
      </p:sp>
      <p:pic>
        <p:nvPicPr>
          <p:cNvPr id="8" name="Picture 7" descr="A person running on a beach&#10;&#10;Description automatically generated with medium confidence">
            <a:extLst>
              <a:ext uri="{FF2B5EF4-FFF2-40B4-BE49-F238E27FC236}">
                <a16:creationId xmlns:a16="http://schemas.microsoft.com/office/drawing/2014/main" id="{B6A0050E-B2E9-4EB8-8C17-E67A167FB31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8657104" y="70155"/>
            <a:ext cx="4153285" cy="5892800"/>
          </a:xfrm>
          <a:prstGeom prst="rect">
            <a:avLst/>
          </a:prstGeom>
          <a:effectLst>
            <a:softEdge rad="635000"/>
          </a:effectLst>
        </p:spPr>
      </p:pic>
    </p:spTree>
    <p:extLst>
      <p:ext uri="{BB962C8B-B14F-4D97-AF65-F5344CB8AC3E}">
        <p14:creationId xmlns:p14="http://schemas.microsoft.com/office/powerpoint/2010/main" val="14680362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Text&#10;&#10;Description automatically generated">
            <a:extLst>
              <a:ext uri="{FF2B5EF4-FFF2-40B4-BE49-F238E27FC236}">
                <a16:creationId xmlns:a16="http://schemas.microsoft.com/office/drawing/2014/main" id="{2FE74335-315B-FBA4-8D6C-003943D85B57}"/>
              </a:ext>
            </a:extLst>
          </p:cNvPr>
          <p:cNvPicPr>
            <a:picLocks noGrp="1" noChangeAspect="1"/>
          </p:cNvPicPr>
          <p:nvPr>
            <p:ph idx="1"/>
          </p:nvPr>
        </p:nvPicPr>
        <p:blipFill>
          <a:blip r:embed="rId2"/>
          <a:stretch>
            <a:fillRect/>
          </a:stretch>
        </p:blipFill>
        <p:spPr>
          <a:xfrm>
            <a:off x="1838131" y="1514834"/>
            <a:ext cx="8247774" cy="4639373"/>
          </a:xfrm>
        </p:spPr>
      </p:pic>
      <p:sp>
        <p:nvSpPr>
          <p:cNvPr id="4" name="Text Placeholder 3">
            <a:extLst>
              <a:ext uri="{FF2B5EF4-FFF2-40B4-BE49-F238E27FC236}">
                <a16:creationId xmlns:a16="http://schemas.microsoft.com/office/drawing/2014/main" id="{B53236DC-8E4C-39B0-5136-A2067744AE06}"/>
              </a:ext>
            </a:extLst>
          </p:cNvPr>
          <p:cNvSpPr>
            <a:spLocks noGrp="1"/>
          </p:cNvSpPr>
          <p:nvPr>
            <p:ph type="body" sz="quarter" idx="14"/>
          </p:nvPr>
        </p:nvSpPr>
        <p:spPr/>
        <p:txBody>
          <a:bodyPr/>
          <a:lstStyle/>
          <a:p>
            <a:pPr algn="ctr"/>
            <a:r>
              <a:rPr lang="en-US" sz="4800" dirty="0"/>
              <a:t>Community p</a:t>
            </a:r>
            <a:r>
              <a:rPr lang="en-US" sz="4800" b="1" i="1" dirty="0"/>
              <a:t>ART</a:t>
            </a:r>
            <a:r>
              <a:rPr lang="en-US" sz="4800" dirty="0"/>
              <a:t>nership</a:t>
            </a:r>
          </a:p>
        </p:txBody>
      </p:sp>
    </p:spTree>
    <p:extLst>
      <p:ext uri="{BB962C8B-B14F-4D97-AF65-F5344CB8AC3E}">
        <p14:creationId xmlns:p14="http://schemas.microsoft.com/office/powerpoint/2010/main" val="6492991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nline Media 4" title="Whole Health System: Community Partnerships">
            <a:hlinkClick r:id="" action="ppaction://media"/>
            <a:extLst>
              <a:ext uri="{FF2B5EF4-FFF2-40B4-BE49-F238E27FC236}">
                <a16:creationId xmlns:a16="http://schemas.microsoft.com/office/drawing/2014/main" id="{0B9866DC-67BD-424C-9B30-D14400EC7F84}"/>
              </a:ext>
            </a:extLst>
          </p:cNvPr>
          <p:cNvPicPr>
            <a:picLocks noGrp="1" noRot="1" noChangeAspect="1"/>
          </p:cNvPicPr>
          <p:nvPr>
            <p:ph type="media" sz="quarter" idx="10"/>
            <a:videoFile r:link="rId1"/>
          </p:nvPr>
        </p:nvPicPr>
        <p:blipFill>
          <a:blip r:embed="rId4"/>
          <a:stretch>
            <a:fillRect/>
          </a:stretch>
        </p:blipFill>
        <p:spPr>
          <a:xfrm>
            <a:off x="26988" y="0"/>
            <a:ext cx="12138025" cy="6858000"/>
          </a:xfrm>
          <a:prstGeom prst="rect">
            <a:avLst/>
          </a:prstGeom>
        </p:spPr>
      </p:pic>
    </p:spTree>
    <p:extLst>
      <p:ext uri="{BB962C8B-B14F-4D97-AF65-F5344CB8AC3E}">
        <p14:creationId xmlns:p14="http://schemas.microsoft.com/office/powerpoint/2010/main" val="2330926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367665F-9D5E-EEB1-D7B3-B7EF70EAE3ED}"/>
              </a:ext>
            </a:extLst>
          </p:cNvPr>
          <p:cNvSpPr>
            <a:spLocks noGrp="1"/>
          </p:cNvSpPr>
          <p:nvPr>
            <p:ph idx="1"/>
          </p:nvPr>
        </p:nvSpPr>
        <p:spPr>
          <a:xfrm>
            <a:off x="574420" y="1868489"/>
            <a:ext cx="11043160" cy="4238924"/>
          </a:xfrm>
        </p:spPr>
        <p:txBody>
          <a:bodyPr/>
          <a:lstStyle/>
          <a:p>
            <a:pPr marL="0" indent="0" fontAlgn="auto">
              <a:spcAft>
                <a:spcPts val="0"/>
              </a:spcAft>
              <a:buNone/>
              <a:defRPr/>
            </a:pPr>
            <a:r>
              <a:rPr lang="en-US" sz="2800" b="1" dirty="0"/>
              <a:t>Veteran Community Partnerships (VCP) </a:t>
            </a:r>
            <a:r>
              <a:rPr lang="en-US" sz="2800" dirty="0"/>
              <a:t>are formalized partnerships through which local VA facilities connect with state and local community service agencies in an effort to:</a:t>
            </a:r>
          </a:p>
          <a:p>
            <a:pPr marL="0" indent="0" fontAlgn="auto">
              <a:spcAft>
                <a:spcPts val="0"/>
              </a:spcAft>
              <a:buNone/>
              <a:defRPr/>
            </a:pPr>
            <a:endParaRPr lang="en-US" sz="1000" dirty="0"/>
          </a:p>
          <a:p>
            <a:pPr lvl="1" indent="-182880" fontAlgn="auto">
              <a:spcAft>
                <a:spcPts val="0"/>
              </a:spcAft>
              <a:buFont typeface="Arial" pitchFamily="34" charset="0"/>
              <a:buChar char="•"/>
              <a:defRPr/>
            </a:pPr>
            <a:r>
              <a:rPr lang="en-US" b="1" dirty="0"/>
              <a:t>Enhance</a:t>
            </a:r>
            <a:r>
              <a:rPr lang="en-US" dirty="0"/>
              <a:t> and improve access to and quality of care </a:t>
            </a:r>
          </a:p>
          <a:p>
            <a:pPr lvl="1" indent="-182880" fontAlgn="auto">
              <a:spcAft>
                <a:spcPts val="0"/>
              </a:spcAft>
              <a:buFont typeface="Arial" pitchFamily="34" charset="0"/>
              <a:buChar char="•"/>
              <a:defRPr/>
            </a:pPr>
            <a:r>
              <a:rPr lang="en-US" b="1" dirty="0"/>
              <a:t>Promote</a:t>
            </a:r>
            <a:r>
              <a:rPr lang="en-US" dirty="0"/>
              <a:t> seamless transitions </a:t>
            </a:r>
          </a:p>
          <a:p>
            <a:pPr lvl="1" indent="-182880" fontAlgn="auto">
              <a:spcAft>
                <a:spcPts val="0"/>
              </a:spcAft>
              <a:buFont typeface="Arial" pitchFamily="34" charset="0"/>
              <a:buChar char="•"/>
              <a:defRPr/>
            </a:pPr>
            <a:r>
              <a:rPr lang="en-US" b="1" dirty="0"/>
              <a:t>Educate</a:t>
            </a:r>
            <a:r>
              <a:rPr lang="en-US" dirty="0"/>
              <a:t> community agencies &amp; VA providers </a:t>
            </a:r>
          </a:p>
          <a:p>
            <a:pPr lvl="1" indent="-182880" fontAlgn="auto">
              <a:spcAft>
                <a:spcPts val="0"/>
              </a:spcAft>
              <a:buFont typeface="Arial" pitchFamily="34" charset="0"/>
              <a:buChar char="•"/>
              <a:defRPr/>
            </a:pPr>
            <a:r>
              <a:rPr lang="en-US" b="1" dirty="0"/>
              <a:t>Support</a:t>
            </a:r>
            <a:r>
              <a:rPr lang="en-US" dirty="0"/>
              <a:t> caregivers</a:t>
            </a:r>
          </a:p>
          <a:p>
            <a:pPr lvl="1" indent="-182880" fontAlgn="auto">
              <a:spcAft>
                <a:spcPts val="0"/>
              </a:spcAft>
              <a:buFont typeface="Arial" pitchFamily="34" charset="0"/>
              <a:buChar char="•"/>
              <a:defRPr/>
            </a:pPr>
            <a:r>
              <a:rPr lang="en-US" b="1" dirty="0"/>
              <a:t>Develop</a:t>
            </a:r>
            <a:r>
              <a:rPr lang="en-US" dirty="0"/>
              <a:t> </a:t>
            </a:r>
            <a:r>
              <a:rPr lang="en-US" b="1" dirty="0"/>
              <a:t>and foster </a:t>
            </a:r>
            <a:r>
              <a:rPr lang="en-US" dirty="0"/>
              <a:t>strong relationships between VA and community agencies and providers</a:t>
            </a:r>
          </a:p>
          <a:p>
            <a:endParaRPr lang="en-US" dirty="0"/>
          </a:p>
        </p:txBody>
      </p:sp>
      <p:sp>
        <p:nvSpPr>
          <p:cNvPr id="3" name="Text Placeholder 2">
            <a:extLst>
              <a:ext uri="{FF2B5EF4-FFF2-40B4-BE49-F238E27FC236}">
                <a16:creationId xmlns:a16="http://schemas.microsoft.com/office/drawing/2014/main" id="{5A64CBBB-410B-4703-7939-8BE39BAD255F}"/>
              </a:ext>
            </a:extLst>
          </p:cNvPr>
          <p:cNvSpPr>
            <a:spLocks noGrp="1"/>
          </p:cNvSpPr>
          <p:nvPr>
            <p:ph type="body" sz="quarter" idx="14"/>
          </p:nvPr>
        </p:nvSpPr>
        <p:spPr/>
        <p:txBody>
          <a:bodyPr/>
          <a:lstStyle/>
          <a:p>
            <a:pPr algn="ctr"/>
            <a:r>
              <a:rPr lang="en-US" sz="5400" dirty="0"/>
              <a:t>What is a VCP?</a:t>
            </a:r>
          </a:p>
        </p:txBody>
      </p:sp>
    </p:spTree>
    <p:extLst>
      <p:ext uri="{BB962C8B-B14F-4D97-AF65-F5344CB8AC3E}">
        <p14:creationId xmlns:p14="http://schemas.microsoft.com/office/powerpoint/2010/main" val="615428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4D6AD3-B0A6-BEFE-0513-C7FF4199B876}"/>
              </a:ext>
            </a:extLst>
          </p:cNvPr>
          <p:cNvSpPr>
            <a:spLocks noGrp="1"/>
          </p:cNvSpPr>
          <p:nvPr>
            <p:ph idx="1"/>
          </p:nvPr>
        </p:nvSpPr>
        <p:spPr/>
        <p:txBody>
          <a:bodyPr/>
          <a:lstStyle/>
          <a:p>
            <a:pPr marL="0" indent="0" algn="ctr">
              <a:buNone/>
            </a:pPr>
            <a:r>
              <a:rPr lang="en-US" altLang="en-US" sz="2400" b="1" dirty="0"/>
              <a:t>VA Medical Center Partners:  </a:t>
            </a:r>
          </a:p>
          <a:p>
            <a:pPr lvl="1">
              <a:lnSpc>
                <a:spcPct val="100000"/>
              </a:lnSpc>
              <a:spcBef>
                <a:spcPts val="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Hospice and Palliative Care</a:t>
            </a:r>
          </a:p>
          <a:p>
            <a:pPr lvl="1">
              <a:lnSpc>
                <a:spcPct val="100000"/>
              </a:lnSpc>
              <a:spcBef>
                <a:spcPts val="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VA Voluntary Service</a:t>
            </a:r>
          </a:p>
          <a:p>
            <a:pPr lvl="1">
              <a:lnSpc>
                <a:spcPct val="100000"/>
              </a:lnSpc>
              <a:spcBef>
                <a:spcPts val="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OIF/OEF program</a:t>
            </a:r>
          </a:p>
          <a:p>
            <a:pPr lvl="1">
              <a:lnSpc>
                <a:spcPct val="100000"/>
              </a:lnSpc>
              <a:spcBef>
                <a:spcPts val="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Social Work Service</a:t>
            </a:r>
          </a:p>
          <a:p>
            <a:pPr lvl="1">
              <a:lnSpc>
                <a:spcPct val="100000"/>
              </a:lnSpc>
              <a:spcBef>
                <a:spcPts val="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Nursing Service/Community Health</a:t>
            </a:r>
          </a:p>
          <a:p>
            <a:pPr lvl="1">
              <a:lnSpc>
                <a:spcPct val="100000"/>
              </a:lnSpc>
              <a:spcBef>
                <a:spcPts val="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Mental Health Service</a:t>
            </a:r>
          </a:p>
          <a:p>
            <a:pPr lvl="1">
              <a:lnSpc>
                <a:spcPct val="100000"/>
              </a:lnSpc>
              <a:spcBef>
                <a:spcPts val="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Geriatrics and Extended Care</a:t>
            </a:r>
          </a:p>
          <a:p>
            <a:pPr lvl="1">
              <a:lnSpc>
                <a:spcPct val="100000"/>
              </a:lnSpc>
              <a:spcBef>
                <a:spcPts val="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Office of Public Affairs</a:t>
            </a:r>
          </a:p>
          <a:p>
            <a:pPr lvl="1">
              <a:lnSpc>
                <a:spcPct val="100000"/>
              </a:lnSpc>
              <a:spcBef>
                <a:spcPts val="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Homelessness</a:t>
            </a:r>
          </a:p>
          <a:p>
            <a:pPr lvl="1">
              <a:lnSpc>
                <a:spcPct val="100000"/>
              </a:lnSpc>
              <a:spcBef>
                <a:spcPts val="0"/>
              </a:spcBef>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Veteran Experience Office</a:t>
            </a:r>
          </a:p>
          <a:p>
            <a:pPr lvl="1">
              <a:spcBef>
                <a:spcPts val="0"/>
              </a:spcBef>
              <a:buFont typeface="Arial" panose="020B0604020202020204" pitchFamily="34" charset="0"/>
              <a:buChar char="•"/>
            </a:pPr>
            <a:endParaRPr lang="en-US" altLang="en-US" sz="1800" dirty="0">
              <a:latin typeface="Arial" panose="020B0604020202020204" pitchFamily="34" charset="0"/>
              <a:cs typeface="Arial" panose="020B0604020202020204" pitchFamily="34" charset="0"/>
            </a:endParaRPr>
          </a:p>
          <a:p>
            <a:pPr marL="457200" lvl="1" indent="0">
              <a:spcBef>
                <a:spcPts val="0"/>
              </a:spcBef>
              <a:buNone/>
            </a:pPr>
            <a:endParaRPr lang="en-US" altLang="en-US" sz="2000" dirty="0">
              <a:latin typeface="Arial" panose="020B0604020202020204" pitchFamily="34" charset="0"/>
              <a:cs typeface="Arial" panose="020B0604020202020204" pitchFamily="34" charset="0"/>
            </a:endParaRPr>
          </a:p>
          <a:p>
            <a:endParaRPr lang="en-US" dirty="0"/>
          </a:p>
        </p:txBody>
      </p:sp>
      <p:sp>
        <p:nvSpPr>
          <p:cNvPr id="3" name="Content Placeholder 2">
            <a:extLst>
              <a:ext uri="{FF2B5EF4-FFF2-40B4-BE49-F238E27FC236}">
                <a16:creationId xmlns:a16="http://schemas.microsoft.com/office/drawing/2014/main" id="{FC200159-5C99-2413-5254-EAEE63C713A2}"/>
              </a:ext>
            </a:extLst>
          </p:cNvPr>
          <p:cNvSpPr>
            <a:spLocks noGrp="1"/>
          </p:cNvSpPr>
          <p:nvPr>
            <p:ph idx="13"/>
          </p:nvPr>
        </p:nvSpPr>
        <p:spPr/>
        <p:txBody>
          <a:bodyPr>
            <a:noAutofit/>
          </a:bodyPr>
          <a:lstStyle/>
          <a:p>
            <a:pPr algn="ctr"/>
            <a:r>
              <a:rPr lang="en-US" altLang="en-US" sz="2400" b="1" dirty="0">
                <a:latin typeface="Arial" panose="020B0604020202020204" pitchFamily="34" charset="0"/>
                <a:cs typeface="Arial" panose="020B0604020202020204" pitchFamily="34" charset="0"/>
              </a:rPr>
              <a:t>Community Partners:</a:t>
            </a:r>
          </a:p>
          <a:p>
            <a:pPr marL="742950" lvl="1" indent="-285750">
              <a:lnSpc>
                <a:spcPct val="100000"/>
              </a:lnSpc>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Veterans</a:t>
            </a:r>
          </a:p>
          <a:p>
            <a:pPr marL="742950" lvl="1" indent="-285750">
              <a:lnSpc>
                <a:spcPct val="100000"/>
              </a:lnSpc>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Veterans Services Organizations</a:t>
            </a:r>
          </a:p>
          <a:p>
            <a:pPr marL="742950" lvl="1" indent="-285750">
              <a:lnSpc>
                <a:spcPct val="100000"/>
              </a:lnSpc>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Community, County, and State Human Services agencies</a:t>
            </a:r>
          </a:p>
          <a:p>
            <a:pPr marL="742950" lvl="1" indent="-285750">
              <a:lnSpc>
                <a:spcPct val="100000"/>
              </a:lnSpc>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Aging network</a:t>
            </a:r>
          </a:p>
          <a:p>
            <a:pPr marL="742950" lvl="1" indent="-285750">
              <a:lnSpc>
                <a:spcPct val="100000"/>
              </a:lnSpc>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Caregivers/Respite organizations</a:t>
            </a:r>
          </a:p>
          <a:p>
            <a:pPr marL="742950" lvl="1" indent="-285750">
              <a:lnSpc>
                <a:spcPct val="100000"/>
              </a:lnSpc>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Academic institutions</a:t>
            </a:r>
          </a:p>
          <a:p>
            <a:pPr marL="742950" lvl="1" indent="-285750">
              <a:lnSpc>
                <a:spcPct val="100000"/>
              </a:lnSpc>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Faith-based organizations</a:t>
            </a:r>
          </a:p>
          <a:p>
            <a:pPr marL="742950" lvl="1" indent="-285750">
              <a:lnSpc>
                <a:spcPct val="100000"/>
              </a:lnSpc>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Non-profits</a:t>
            </a:r>
          </a:p>
          <a:p>
            <a:pPr marL="742950" lvl="1" indent="-285750">
              <a:lnSpc>
                <a:spcPct val="100000"/>
              </a:lnSpc>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Charitable &amp; Philanthropic organizations</a:t>
            </a:r>
          </a:p>
          <a:p>
            <a:pPr marL="742950" lvl="1" indent="-285750">
              <a:lnSpc>
                <a:spcPct val="100000"/>
              </a:lnSpc>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Hospice organizations </a:t>
            </a:r>
          </a:p>
          <a:p>
            <a:pPr marL="742950" lvl="1" indent="-285750">
              <a:lnSpc>
                <a:spcPct val="100000"/>
              </a:lnSpc>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Home care agencies</a:t>
            </a:r>
          </a:p>
          <a:p>
            <a:pPr marL="742950" lvl="1" indent="-285750">
              <a:lnSpc>
                <a:spcPct val="100000"/>
              </a:lnSpc>
              <a:buFont typeface="Arial" panose="020B0604020202020204" pitchFamily="34" charset="0"/>
              <a:buChar char="•"/>
            </a:pPr>
            <a:r>
              <a:rPr lang="en-US" altLang="en-US" sz="1800" dirty="0">
                <a:latin typeface="Arial" panose="020B0604020202020204" pitchFamily="34" charset="0"/>
                <a:cs typeface="Arial" panose="020B0604020202020204" pitchFamily="34" charset="0"/>
              </a:rPr>
              <a:t>Disability groups</a:t>
            </a:r>
          </a:p>
          <a:p>
            <a:pPr lvl="1" algn="ctr"/>
            <a:endParaRPr lang="en-US" altLang="en-US" sz="1200" dirty="0">
              <a:latin typeface="Arial" panose="020B0604020202020204" pitchFamily="34" charset="0"/>
              <a:cs typeface="Arial" panose="020B0604020202020204" pitchFamily="34" charset="0"/>
            </a:endParaRPr>
          </a:p>
          <a:p>
            <a:pPr lvl="1" algn="ctr"/>
            <a:endParaRPr lang="en-US" altLang="en-US" sz="1200" dirty="0">
              <a:latin typeface="Arial" panose="020B0604020202020204" pitchFamily="34" charset="0"/>
              <a:cs typeface="Arial" panose="020B0604020202020204" pitchFamily="34" charset="0"/>
            </a:endParaRPr>
          </a:p>
          <a:p>
            <a:endParaRPr lang="en-US" sz="1200" dirty="0">
              <a:latin typeface="Arial" panose="020B0604020202020204" pitchFamily="34" charset="0"/>
              <a:cs typeface="Arial" panose="020B0604020202020204" pitchFamily="34" charset="0"/>
            </a:endParaRPr>
          </a:p>
        </p:txBody>
      </p:sp>
      <p:sp>
        <p:nvSpPr>
          <p:cNvPr id="4" name="Text Placeholder 3">
            <a:extLst>
              <a:ext uri="{FF2B5EF4-FFF2-40B4-BE49-F238E27FC236}">
                <a16:creationId xmlns:a16="http://schemas.microsoft.com/office/drawing/2014/main" id="{7C155203-037F-E994-6162-9D7B37BE032F}"/>
              </a:ext>
            </a:extLst>
          </p:cNvPr>
          <p:cNvSpPr>
            <a:spLocks noGrp="1"/>
          </p:cNvSpPr>
          <p:nvPr>
            <p:ph type="body" sz="quarter" idx="14"/>
          </p:nvPr>
        </p:nvSpPr>
        <p:spPr/>
        <p:txBody>
          <a:bodyPr/>
          <a:lstStyle/>
          <a:p>
            <a:pPr algn="ctr"/>
            <a:r>
              <a:rPr lang="en-US" sz="5400" dirty="0">
                <a:solidFill>
                  <a:schemeClr val="bg1"/>
                </a:solidFill>
              </a:rPr>
              <a:t>Who is Involved?</a:t>
            </a:r>
          </a:p>
        </p:txBody>
      </p:sp>
    </p:spTree>
    <p:extLst>
      <p:ext uri="{BB962C8B-B14F-4D97-AF65-F5344CB8AC3E}">
        <p14:creationId xmlns:p14="http://schemas.microsoft.com/office/powerpoint/2010/main" val="6767004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2705ACB-CDA4-190B-95D8-01089C365F37}"/>
              </a:ext>
            </a:extLst>
          </p:cNvPr>
          <p:cNvSpPr>
            <a:spLocks noGrp="1"/>
          </p:cNvSpPr>
          <p:nvPr>
            <p:ph idx="1"/>
          </p:nvPr>
        </p:nvSpPr>
        <p:spPr/>
        <p:txBody>
          <a:bodyPr>
            <a:normAutofit fontScale="92500"/>
          </a:bodyPr>
          <a:lstStyle/>
          <a:p>
            <a:r>
              <a:rPr lang="en-US" altLang="en-US" sz="2400" b="1" dirty="0"/>
              <a:t>Conduct assessments </a:t>
            </a:r>
            <a:r>
              <a:rPr lang="en-US" altLang="en-US" sz="2400" dirty="0"/>
              <a:t>to determine the unique needs of Veterans within communities</a:t>
            </a:r>
          </a:p>
          <a:p>
            <a:r>
              <a:rPr lang="en-US" altLang="en-US" sz="2400" b="1" dirty="0"/>
              <a:t>Exchange information between VA and community agencies </a:t>
            </a:r>
            <a:r>
              <a:rPr lang="en-US" altLang="en-US" sz="2400" dirty="0"/>
              <a:t>in an effort to keep both informed of local and VA resources, strengths, and potential growth areas</a:t>
            </a:r>
          </a:p>
          <a:p>
            <a:r>
              <a:rPr lang="en-US" altLang="en-US" sz="2400" b="1" dirty="0"/>
              <a:t>Educate community agencies </a:t>
            </a:r>
            <a:r>
              <a:rPr lang="en-US" altLang="en-US" sz="2400" dirty="0"/>
              <a:t>about specific veteran-related issues and benefits</a:t>
            </a:r>
          </a:p>
          <a:p>
            <a:r>
              <a:rPr lang="en-US" altLang="en-US" sz="2400" b="1" dirty="0"/>
              <a:t>Conduct community outreach educational programs </a:t>
            </a:r>
            <a:r>
              <a:rPr lang="en-US" altLang="en-US" sz="2400" dirty="0"/>
              <a:t>for Veterans groups/community agencies to provide information on the VA continuum of care, available resources, and options</a:t>
            </a:r>
          </a:p>
          <a:p>
            <a:r>
              <a:rPr lang="en-US" altLang="en-US" sz="2400" b="1" dirty="0"/>
              <a:t>Hold local/regional/statewide educational events </a:t>
            </a:r>
            <a:r>
              <a:rPr lang="en-US" altLang="en-US" sz="2400" dirty="0"/>
              <a:t>for both community and VA stakeholders to provide information on the continuum of care options and VA healthcare system</a:t>
            </a:r>
          </a:p>
          <a:p>
            <a:r>
              <a:rPr lang="en-US" altLang="en-US" sz="2400" b="1" dirty="0"/>
              <a:t>Create/disseminate educational tools </a:t>
            </a:r>
            <a:r>
              <a:rPr lang="en-US" altLang="en-US" sz="2400" dirty="0"/>
              <a:t>that partners can access for the most current and complete information on resources for veterans, in VA and in the community…</a:t>
            </a:r>
            <a:r>
              <a:rPr lang="en-US" altLang="en-US" sz="2400" i="1" dirty="0"/>
              <a:t>And more!</a:t>
            </a:r>
          </a:p>
          <a:p>
            <a:endParaRPr lang="en-US" altLang="en-US" sz="2000" dirty="0"/>
          </a:p>
          <a:p>
            <a:endParaRPr lang="en-US" dirty="0"/>
          </a:p>
        </p:txBody>
      </p:sp>
      <p:sp>
        <p:nvSpPr>
          <p:cNvPr id="3" name="Text Placeholder 2">
            <a:extLst>
              <a:ext uri="{FF2B5EF4-FFF2-40B4-BE49-F238E27FC236}">
                <a16:creationId xmlns:a16="http://schemas.microsoft.com/office/drawing/2014/main" id="{ACA8AC1D-D98E-1E5B-F9C9-2D2D520F57BD}"/>
              </a:ext>
            </a:extLst>
          </p:cNvPr>
          <p:cNvSpPr>
            <a:spLocks noGrp="1"/>
          </p:cNvSpPr>
          <p:nvPr>
            <p:ph type="body" sz="quarter" idx="14"/>
          </p:nvPr>
        </p:nvSpPr>
        <p:spPr/>
        <p:txBody>
          <a:bodyPr/>
          <a:lstStyle/>
          <a:p>
            <a:pPr algn="ctr"/>
            <a:r>
              <a:rPr lang="en-US" sz="4800" dirty="0"/>
              <a:t>Activities of VCPs</a:t>
            </a:r>
          </a:p>
        </p:txBody>
      </p:sp>
    </p:spTree>
    <p:extLst>
      <p:ext uri="{BB962C8B-B14F-4D97-AF65-F5344CB8AC3E}">
        <p14:creationId xmlns:p14="http://schemas.microsoft.com/office/powerpoint/2010/main" val="36851983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E3E503D-22F2-EA40-8683-E81ED4115719}"/>
              </a:ext>
            </a:extLst>
          </p:cNvPr>
          <p:cNvSpPr>
            <a:spLocks noGrp="1"/>
          </p:cNvSpPr>
          <p:nvPr>
            <p:ph type="body" sz="quarter" idx="14"/>
          </p:nvPr>
        </p:nvSpPr>
        <p:spPr>
          <a:xfrm>
            <a:off x="1091613" y="208686"/>
            <a:ext cx="10008774" cy="1043933"/>
          </a:xfrm>
        </p:spPr>
        <p:txBody>
          <a:bodyPr lIns="91440" tIns="45720" rIns="91440" bIns="45720" anchor="t"/>
          <a:lstStyle/>
          <a:p>
            <a:pPr algn="ctr"/>
            <a:r>
              <a:rPr lang="en-US" sz="4400" dirty="0">
                <a:solidFill>
                  <a:schemeClr val="bg1"/>
                </a:solidFill>
                <a:latin typeface="+mn-lt"/>
              </a:rPr>
              <a:t>Better Together:</a:t>
            </a:r>
            <a:br>
              <a:rPr lang="en-US" sz="4400" dirty="0">
                <a:solidFill>
                  <a:schemeClr val="bg1"/>
                </a:solidFill>
                <a:latin typeface="+mn-lt"/>
              </a:rPr>
            </a:br>
            <a:r>
              <a:rPr lang="en-US" sz="4400" dirty="0">
                <a:solidFill>
                  <a:schemeClr val="bg1"/>
                </a:solidFill>
                <a:latin typeface="+mn-lt"/>
              </a:rPr>
              <a:t>The Importance of Community</a:t>
            </a:r>
            <a:endParaRPr lang="en-US" sz="4400" b="1" dirty="0">
              <a:cs typeface="Calibri"/>
            </a:endParaRPr>
          </a:p>
        </p:txBody>
      </p:sp>
      <p:sp>
        <p:nvSpPr>
          <p:cNvPr id="12" name="TextBox 11">
            <a:extLst>
              <a:ext uri="{FF2B5EF4-FFF2-40B4-BE49-F238E27FC236}">
                <a16:creationId xmlns:a16="http://schemas.microsoft.com/office/drawing/2014/main" id="{EE5781EC-E78D-D472-0606-DF672698CB4D}"/>
              </a:ext>
            </a:extLst>
          </p:cNvPr>
          <p:cNvSpPr txBox="1"/>
          <p:nvPr/>
        </p:nvSpPr>
        <p:spPr>
          <a:xfrm>
            <a:off x="856642" y="1980401"/>
            <a:ext cx="10478716" cy="369332"/>
          </a:xfrm>
          <a:prstGeom prst="rect">
            <a:avLst/>
          </a:prstGeom>
          <a:noFill/>
        </p:spPr>
        <p:txBody>
          <a:bodyPr wrap="square" lIns="91440" tIns="45720" rIns="91440" bIns="45720" numCol="2" rtlCol="0" anchor="t">
            <a:spAutoFit/>
          </a:bodyPr>
          <a:lstStyle/>
          <a:p>
            <a:endParaRPr lang="en-US" dirty="0"/>
          </a:p>
        </p:txBody>
      </p:sp>
      <p:sp>
        <p:nvSpPr>
          <p:cNvPr id="5" name="TextBox 4">
            <a:extLst>
              <a:ext uri="{FF2B5EF4-FFF2-40B4-BE49-F238E27FC236}">
                <a16:creationId xmlns:a16="http://schemas.microsoft.com/office/drawing/2014/main" id="{68DC0B70-829A-D14D-E605-452568D36887}"/>
              </a:ext>
            </a:extLst>
          </p:cNvPr>
          <p:cNvSpPr txBox="1"/>
          <p:nvPr/>
        </p:nvSpPr>
        <p:spPr>
          <a:xfrm>
            <a:off x="719883" y="2227263"/>
            <a:ext cx="4838330" cy="3693319"/>
          </a:xfrm>
          <a:prstGeom prst="rect">
            <a:avLst/>
          </a:prstGeom>
          <a:noFill/>
        </p:spPr>
        <p:txBody>
          <a:bodyPr wrap="square" rtlCol="0">
            <a:spAutoFit/>
          </a:bodyPr>
          <a:lstStyle/>
          <a:p>
            <a:pPr marL="305435" indent="-305435">
              <a:buFont typeface="Arial" panose="020B0604020202020204" pitchFamily="34" charset="0"/>
              <a:buChar char="•"/>
            </a:pPr>
            <a:r>
              <a:rPr lang="en-US" sz="2600" dirty="0"/>
              <a:t>Humans are social creatures</a:t>
            </a:r>
          </a:p>
          <a:p>
            <a:pPr marL="305435" indent="-305435">
              <a:buFont typeface="Arial" panose="020B0604020202020204" pitchFamily="34" charset="0"/>
              <a:buChar char="•"/>
            </a:pPr>
            <a:r>
              <a:rPr lang="en-US" sz="2600" dirty="0"/>
              <a:t>Community is critical to our health &amp; wellbeing</a:t>
            </a:r>
          </a:p>
          <a:p>
            <a:pPr marL="305435" indent="-305435">
              <a:buFont typeface="Arial" panose="020B0604020202020204" pitchFamily="34" charset="0"/>
              <a:buChar char="•"/>
            </a:pPr>
            <a:r>
              <a:rPr lang="en-US" sz="2600" dirty="0"/>
              <a:t>Decreased isolation &amp; loneliness</a:t>
            </a:r>
          </a:p>
          <a:p>
            <a:pPr marL="305435" indent="-305435">
              <a:buFont typeface="Arial" panose="020B0604020202020204" pitchFamily="34" charset="0"/>
              <a:buChar char="•"/>
            </a:pPr>
            <a:r>
              <a:rPr lang="en-US" sz="2600" dirty="0"/>
              <a:t>A sense of Purpose</a:t>
            </a:r>
          </a:p>
          <a:p>
            <a:pPr marL="305435" indent="-305435">
              <a:buFont typeface="Arial" panose="020B0604020202020204" pitchFamily="34" charset="0"/>
              <a:buChar char="•"/>
            </a:pPr>
            <a:r>
              <a:rPr lang="en-US" sz="2600" dirty="0"/>
              <a:t>Belonging</a:t>
            </a:r>
          </a:p>
          <a:p>
            <a:pPr marL="305435" indent="-305435">
              <a:buFont typeface="Arial" panose="020B0604020202020204" pitchFamily="34" charset="0"/>
              <a:buChar char="•"/>
            </a:pPr>
            <a:r>
              <a:rPr lang="en-US" sz="2600" dirty="0"/>
              <a:t>Trust &amp; psychological safety</a:t>
            </a:r>
          </a:p>
          <a:p>
            <a:pPr marL="305435" indent="-305435">
              <a:buFont typeface="Arial" panose="020B0604020202020204" pitchFamily="34" charset="0"/>
              <a:buChar char="•"/>
            </a:pPr>
            <a:r>
              <a:rPr lang="en-US" sz="2600" dirty="0"/>
              <a:t>Feel valued &amp; appreciated</a:t>
            </a:r>
          </a:p>
          <a:p>
            <a:pPr marL="305435" indent="-305435">
              <a:buFont typeface="Arial" panose="020B0604020202020204" pitchFamily="34" charset="0"/>
              <a:buChar char="•"/>
            </a:pPr>
            <a:r>
              <a:rPr lang="en-US" sz="2600" dirty="0"/>
              <a:t>Resilience</a:t>
            </a:r>
          </a:p>
        </p:txBody>
      </p:sp>
      <p:pic>
        <p:nvPicPr>
          <p:cNvPr id="6" name="Content Placeholder 4" descr="Meerkat family on lookout demonstrating community.">
            <a:extLst>
              <a:ext uri="{FF2B5EF4-FFF2-40B4-BE49-F238E27FC236}">
                <a16:creationId xmlns:a16="http://schemas.microsoft.com/office/drawing/2014/main" id="{7FCA137F-4734-3AFF-D292-62606A846DCC}"/>
              </a:ext>
            </a:extLst>
          </p:cNvPr>
          <p:cNvPicPr>
            <a:picLocks/>
          </p:cNvPicPr>
          <p:nvPr/>
        </p:nvPicPr>
        <p:blipFill>
          <a:blip r:embed="rId3">
            <a:extLst>
              <a:ext uri="{28A0092B-C50C-407E-A947-70E740481C1C}">
                <a14:useLocalDpi xmlns:a14="http://schemas.microsoft.com/office/drawing/2010/main" val="0"/>
              </a:ext>
            </a:extLst>
          </a:blip>
          <a:srcRect/>
          <a:stretch>
            <a:fillRect/>
          </a:stretch>
        </p:blipFill>
        <p:spPr bwMode="auto">
          <a:xfrm>
            <a:off x="6326932" y="2227263"/>
            <a:ext cx="5145185" cy="3633787"/>
          </a:xfrm>
          <a:prstGeom prst="rect">
            <a:avLst/>
          </a:prstGeom>
          <a:noFill/>
          <a:ln>
            <a:noFill/>
          </a:ln>
        </p:spPr>
      </p:pic>
    </p:spTree>
    <p:extLst>
      <p:ext uri="{BB962C8B-B14F-4D97-AF65-F5344CB8AC3E}">
        <p14:creationId xmlns:p14="http://schemas.microsoft.com/office/powerpoint/2010/main" val="622653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56E3D5F-70C2-51DF-64A0-3239EE1B1FBC}"/>
              </a:ext>
            </a:extLst>
          </p:cNvPr>
          <p:cNvSpPr>
            <a:spLocks noGrp="1"/>
          </p:cNvSpPr>
          <p:nvPr>
            <p:ph idx="1"/>
          </p:nvPr>
        </p:nvSpPr>
        <p:spPr>
          <a:xfrm>
            <a:off x="626327" y="2325096"/>
            <a:ext cx="5095240" cy="4182175"/>
          </a:xfrm>
        </p:spPr>
        <p:txBody>
          <a:bodyPr/>
          <a:lstStyle/>
          <a:p>
            <a:pPr marL="305435"/>
            <a:r>
              <a:rPr lang="en-US" sz="2400" dirty="0"/>
              <a:t>Whole Health representation during your sessions</a:t>
            </a:r>
          </a:p>
          <a:p>
            <a:pPr marL="305435"/>
            <a:r>
              <a:rPr lang="en-US" sz="2400" dirty="0"/>
              <a:t>Pre and post surveys to gather feedback</a:t>
            </a:r>
          </a:p>
          <a:p>
            <a:pPr marL="305435"/>
            <a:r>
              <a:rPr lang="en-US" sz="2400" dirty="0"/>
              <a:t>How will Veterans register for your offerings? </a:t>
            </a:r>
          </a:p>
          <a:p>
            <a:pPr marL="305435"/>
            <a:r>
              <a:rPr lang="en-US" sz="2400" dirty="0"/>
              <a:t>How does your offering connect to the Circle of Health? </a:t>
            </a:r>
          </a:p>
          <a:p>
            <a:endParaRPr lang="en-US" dirty="0"/>
          </a:p>
        </p:txBody>
      </p:sp>
      <p:sp>
        <p:nvSpPr>
          <p:cNvPr id="4" name="Text Placeholder 3">
            <a:extLst>
              <a:ext uri="{FF2B5EF4-FFF2-40B4-BE49-F238E27FC236}">
                <a16:creationId xmlns:a16="http://schemas.microsoft.com/office/drawing/2014/main" id="{BDC38C5F-0638-6E5A-6AE4-D72BE6911258}"/>
              </a:ext>
            </a:extLst>
          </p:cNvPr>
          <p:cNvSpPr>
            <a:spLocks noGrp="1"/>
          </p:cNvSpPr>
          <p:nvPr>
            <p:ph type="body" sz="quarter" idx="14"/>
          </p:nvPr>
        </p:nvSpPr>
        <p:spPr/>
        <p:txBody>
          <a:bodyPr/>
          <a:lstStyle/>
          <a:p>
            <a:pPr algn="ctr"/>
            <a:r>
              <a:rPr lang="en-US" sz="4800" dirty="0">
                <a:solidFill>
                  <a:schemeClr val="bg1"/>
                </a:solidFill>
              </a:rPr>
              <a:t>How We Can Work Together</a:t>
            </a:r>
          </a:p>
        </p:txBody>
      </p:sp>
      <p:pic>
        <p:nvPicPr>
          <p:cNvPr id="5" name="Picture 3" descr="Colleagues huddle">
            <a:extLst>
              <a:ext uri="{FF2B5EF4-FFF2-40B4-BE49-F238E27FC236}">
                <a16:creationId xmlns:a16="http://schemas.microsoft.com/office/drawing/2014/main" id="{6A1CEDF2-6DE0-9BA6-B488-8D78CF199724}"/>
              </a:ext>
            </a:extLst>
          </p:cNvPr>
          <p:cNvPicPr>
            <a:picLocks noGrp="1" noChangeAspect="1"/>
          </p:cNvPicPr>
          <p:nvPr>
            <p:ph idx="13"/>
          </p:nvPr>
        </p:nvPicPr>
        <p:blipFill rotWithShape="1">
          <a:blip r:embed="rId2"/>
          <a:srcRect t="13677" r="9091" b="9715"/>
          <a:stretch/>
        </p:blipFill>
        <p:spPr>
          <a:xfrm>
            <a:off x="6392863" y="2356015"/>
            <a:ext cx="5094287" cy="2861932"/>
          </a:xfrm>
          <a:prstGeom prst="rect">
            <a:avLst/>
          </a:prstGeom>
        </p:spPr>
      </p:pic>
    </p:spTree>
    <p:extLst>
      <p:ext uri="{BB962C8B-B14F-4D97-AF65-F5344CB8AC3E}">
        <p14:creationId xmlns:p14="http://schemas.microsoft.com/office/powerpoint/2010/main" val="2386648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A7178B7-84F5-0843-3688-24EDD39F4FF5}"/>
              </a:ext>
            </a:extLst>
          </p:cNvPr>
          <p:cNvSpPr>
            <a:spLocks noGrp="1"/>
          </p:cNvSpPr>
          <p:nvPr>
            <p:ph idx="1"/>
          </p:nvPr>
        </p:nvSpPr>
        <p:spPr>
          <a:xfrm>
            <a:off x="626326" y="2309091"/>
            <a:ext cx="11043160" cy="3656280"/>
          </a:xfrm>
        </p:spPr>
        <p:txBody>
          <a:bodyPr>
            <a:normAutofit/>
          </a:bodyPr>
          <a:lstStyle/>
          <a:p>
            <a:pPr algn="ctr"/>
            <a:r>
              <a:rPr lang="en-US" sz="4000" dirty="0">
                <a:hlinkClick r:id="rId2"/>
              </a:rPr>
              <a:t>www.va.gov/healthpartnerships/vcpreporting.asp</a:t>
            </a:r>
            <a:endParaRPr lang="en-US" sz="4000" dirty="0"/>
          </a:p>
          <a:p>
            <a:pPr algn="ctr"/>
            <a:r>
              <a:rPr lang="en-US" sz="4000" dirty="0">
                <a:hlinkClick r:id="rId3"/>
              </a:rPr>
              <a:t>va.gov/wholehealth</a:t>
            </a:r>
            <a:endParaRPr lang="en-US" sz="4000" dirty="0"/>
          </a:p>
          <a:p>
            <a:pPr algn="ctr"/>
            <a:r>
              <a:rPr lang="en-US" sz="4000" dirty="0">
                <a:hlinkClick r:id="rId4"/>
              </a:rPr>
              <a:t>Deborah.Derflinger@va.gov</a:t>
            </a:r>
            <a:endParaRPr lang="en-US" sz="4000" dirty="0"/>
          </a:p>
          <a:p>
            <a:pPr algn="ctr"/>
            <a:r>
              <a:rPr lang="en-US" sz="4000" dirty="0">
                <a:hlinkClick r:id="rId5"/>
              </a:rPr>
              <a:t>Jeremy.Streem@va.gov</a:t>
            </a:r>
            <a:endParaRPr lang="en-US" sz="4000" dirty="0"/>
          </a:p>
          <a:p>
            <a:pPr marL="0" indent="0" algn="ctr">
              <a:buNone/>
            </a:pPr>
            <a:endParaRPr lang="en-US" sz="4000" dirty="0"/>
          </a:p>
        </p:txBody>
      </p:sp>
      <p:sp>
        <p:nvSpPr>
          <p:cNvPr id="3" name="Text Placeholder 2">
            <a:extLst>
              <a:ext uri="{FF2B5EF4-FFF2-40B4-BE49-F238E27FC236}">
                <a16:creationId xmlns:a16="http://schemas.microsoft.com/office/drawing/2014/main" id="{B9F1B01E-39EA-8976-A140-3614F9CC8446}"/>
              </a:ext>
            </a:extLst>
          </p:cNvPr>
          <p:cNvSpPr>
            <a:spLocks noGrp="1"/>
          </p:cNvSpPr>
          <p:nvPr>
            <p:ph type="body" sz="quarter" idx="14"/>
          </p:nvPr>
        </p:nvSpPr>
        <p:spPr/>
        <p:txBody>
          <a:bodyPr/>
          <a:lstStyle/>
          <a:p>
            <a:pPr algn="ctr"/>
            <a:r>
              <a:rPr lang="en-US" sz="5400" dirty="0"/>
              <a:t>To Learn More</a:t>
            </a:r>
          </a:p>
        </p:txBody>
      </p:sp>
    </p:spTree>
    <p:extLst>
      <p:ext uri="{BB962C8B-B14F-4D97-AF65-F5344CB8AC3E}">
        <p14:creationId xmlns:p14="http://schemas.microsoft.com/office/powerpoint/2010/main" val="3329037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1914-0541-E446-8ADC-3636A2BA77F9}"/>
              </a:ext>
            </a:extLst>
          </p:cNvPr>
          <p:cNvSpPr>
            <a:spLocks noGrp="1"/>
          </p:cNvSpPr>
          <p:nvPr>
            <p:ph type="title"/>
          </p:nvPr>
        </p:nvSpPr>
        <p:spPr/>
        <p:txBody>
          <a:bodyPr/>
          <a:lstStyle/>
          <a:p>
            <a:r>
              <a:rPr lang="en-US"/>
              <a:t>Questions?  </a:t>
            </a:r>
          </a:p>
        </p:txBody>
      </p:sp>
    </p:spTree>
    <p:extLst>
      <p:ext uri="{BB962C8B-B14F-4D97-AF65-F5344CB8AC3E}">
        <p14:creationId xmlns:p14="http://schemas.microsoft.com/office/powerpoint/2010/main" val="3086101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hidden="1">
            <a:extLst>
              <a:ext uri="{FF2B5EF4-FFF2-40B4-BE49-F238E27FC236}">
                <a16:creationId xmlns:a16="http://schemas.microsoft.com/office/drawing/2014/main" id="{38776A56-7BFC-CD43-B613-5748B92FE3BA}"/>
              </a:ext>
            </a:extLst>
          </p:cNvPr>
          <p:cNvSpPr>
            <a:spLocks noGrp="1"/>
          </p:cNvSpPr>
          <p:nvPr>
            <p:ph type="title" idx="4294967295"/>
          </p:nvPr>
        </p:nvSpPr>
        <p:spPr>
          <a:xfrm>
            <a:off x="838200" y="-2894626"/>
            <a:ext cx="10515600" cy="1325563"/>
          </a:xfrm>
          <a:prstGeom prst="rect">
            <a:avLst/>
          </a:prstGeom>
        </p:spPr>
        <p:txBody>
          <a:bodyPr/>
          <a:lstStyle/>
          <a:p>
            <a:r>
              <a:rPr lang="en-US" sz="4400" kern="1200" dirty="0">
                <a:solidFill>
                  <a:schemeClr val="tx1"/>
                </a:solidFill>
                <a:effectLst/>
                <a:latin typeface="+mj-lt"/>
                <a:ea typeface="+mj-ea"/>
                <a:cs typeface="+mj-cs"/>
              </a:rPr>
              <a:t>Click To Insert Title • Text boxes can move to accommodate content</a:t>
            </a:r>
          </a:p>
          <a:p>
            <a:r>
              <a:rPr lang="en-US" sz="4400" kern="1200" dirty="0">
                <a:solidFill>
                  <a:schemeClr val="tx1"/>
                </a:solidFill>
                <a:effectLst/>
                <a:latin typeface="+mj-lt"/>
                <a:ea typeface="+mj-ea"/>
                <a:cs typeface="+mj-cs"/>
              </a:rPr>
              <a:t>Size 30pt, Calibri Bold, RGB 255,255,255</a:t>
            </a:r>
          </a:p>
        </p:txBody>
      </p:sp>
      <p:sp>
        <p:nvSpPr>
          <p:cNvPr id="2" name="Content Placeholder 1">
            <a:extLst>
              <a:ext uri="{FF2B5EF4-FFF2-40B4-BE49-F238E27FC236}">
                <a16:creationId xmlns:a16="http://schemas.microsoft.com/office/drawing/2014/main" id="{395043ED-F614-4348-BF11-C7A4C78C8783}"/>
              </a:ext>
            </a:extLst>
          </p:cNvPr>
          <p:cNvSpPr>
            <a:spLocks noGrp="1"/>
          </p:cNvSpPr>
          <p:nvPr>
            <p:ph idx="1"/>
          </p:nvPr>
        </p:nvSpPr>
        <p:spPr>
          <a:xfrm>
            <a:off x="626326" y="1726447"/>
            <a:ext cx="11043160" cy="4238924"/>
          </a:xfrm>
        </p:spPr>
        <p:txBody>
          <a:bodyPr lIns="91440" tIns="45720" rIns="91440" bIns="45720" anchor="t">
            <a:noAutofit/>
          </a:bodyPr>
          <a:lstStyle/>
          <a:p>
            <a:pPr marL="0" indent="0" algn="ctr">
              <a:buNone/>
            </a:pPr>
            <a:r>
              <a:rPr lang="en-US" sz="2800" b="1" dirty="0">
                <a:latin typeface="Arial" panose="020B0604020202020204" pitchFamily="34" charset="0"/>
                <a:cs typeface="Arial" panose="020B0604020202020204" pitchFamily="34" charset="0"/>
              </a:rPr>
              <a:t>During our time together you will: </a:t>
            </a:r>
          </a:p>
          <a:p>
            <a:pPr marL="0" indent="0" algn="ctr">
              <a:buNone/>
            </a:pPr>
            <a:endParaRPr lang="en-US" sz="1800" b="1" dirty="0">
              <a:latin typeface="Arial" panose="020B0604020202020204" pitchFamily="34" charset="0"/>
              <a:cs typeface="Arial" panose="020B0604020202020204" pitchFamily="34" charset="0"/>
            </a:endParaRPr>
          </a:p>
          <a:p>
            <a:pPr>
              <a:lnSpc>
                <a:spcPct val="150000"/>
              </a:lnSpc>
            </a:pPr>
            <a:r>
              <a:rPr lang="en-US" sz="2000" dirty="0">
                <a:latin typeface="Arial" panose="020B0604020202020204" pitchFamily="34" charset="0"/>
                <a:cs typeface="Arial" panose="020B0604020202020204" pitchFamily="34" charset="0"/>
              </a:rPr>
              <a:t>Gain an understanding of the VA’s Whole Health approach to care, including Whole Health integration at all levels of care</a:t>
            </a:r>
          </a:p>
          <a:p>
            <a:pPr>
              <a:lnSpc>
                <a:spcPct val="150000"/>
              </a:lnSpc>
            </a:pPr>
            <a:r>
              <a:rPr lang="en-US" sz="2000" dirty="0">
                <a:latin typeface="Arial" panose="020B0604020202020204" pitchFamily="34" charset="0"/>
                <a:cs typeface="Arial" panose="020B0604020202020204" pitchFamily="34" charset="0"/>
              </a:rPr>
              <a:t>Discuss the importance of Community connection in Whole Health ideology, and how the VA Whole Health system supports ‘Warm Handoff’ connections to community resources for Veterans</a:t>
            </a:r>
          </a:p>
          <a:p>
            <a:pPr>
              <a:lnSpc>
                <a:spcPct val="150000"/>
              </a:lnSpc>
            </a:pPr>
            <a:r>
              <a:rPr lang="en-US" sz="2000" dirty="0">
                <a:latin typeface="Arial" panose="020B0604020202020204" pitchFamily="34" charset="0"/>
                <a:cs typeface="Arial" panose="020B0604020202020204" pitchFamily="34" charset="0"/>
              </a:rPr>
              <a:t>Learn how the Veteran Community Partnership Program benefits everyone involved</a:t>
            </a:r>
            <a:endParaRPr lang="en-US" sz="2000" dirty="0">
              <a:cs typeface="Calibri"/>
            </a:endParaRPr>
          </a:p>
        </p:txBody>
      </p:sp>
      <p:sp>
        <p:nvSpPr>
          <p:cNvPr id="3" name="Text Placeholder 2">
            <a:extLst>
              <a:ext uri="{FF2B5EF4-FFF2-40B4-BE49-F238E27FC236}">
                <a16:creationId xmlns:a16="http://schemas.microsoft.com/office/drawing/2014/main" id="{C6FF46DC-BFEF-4A42-A964-95F8D1557F33}"/>
              </a:ext>
            </a:extLst>
          </p:cNvPr>
          <p:cNvSpPr>
            <a:spLocks noGrp="1"/>
          </p:cNvSpPr>
          <p:nvPr>
            <p:ph type="body" sz="quarter" idx="14"/>
          </p:nvPr>
        </p:nvSpPr>
        <p:spPr>
          <a:xfrm>
            <a:off x="626326" y="350729"/>
            <a:ext cx="10008774" cy="1120719"/>
          </a:xfrm>
        </p:spPr>
        <p:txBody>
          <a:bodyPr lIns="91440" tIns="45720" rIns="91440" bIns="45720" anchor="t"/>
          <a:lstStyle/>
          <a:p>
            <a:pPr algn="ctr"/>
            <a:r>
              <a:rPr lang="en-US" sz="4400" b="1" dirty="0">
                <a:cs typeface="Calibri"/>
              </a:rPr>
              <a:t>Objectives</a:t>
            </a:r>
          </a:p>
        </p:txBody>
      </p:sp>
    </p:spTree>
    <p:extLst>
      <p:ext uri="{BB962C8B-B14F-4D97-AF65-F5344CB8AC3E}">
        <p14:creationId xmlns:p14="http://schemas.microsoft.com/office/powerpoint/2010/main" val="17093695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E3E503D-22F2-EA40-8683-E81ED4115719}"/>
              </a:ext>
            </a:extLst>
          </p:cNvPr>
          <p:cNvSpPr>
            <a:spLocks noGrp="1"/>
          </p:cNvSpPr>
          <p:nvPr>
            <p:ph type="body" sz="quarter" idx="14"/>
          </p:nvPr>
        </p:nvSpPr>
        <p:spPr>
          <a:xfrm>
            <a:off x="623015" y="350729"/>
            <a:ext cx="10008774" cy="1043933"/>
          </a:xfrm>
        </p:spPr>
        <p:txBody>
          <a:bodyPr lIns="91440" tIns="45720" rIns="91440" bIns="45720" anchor="t"/>
          <a:lstStyle/>
          <a:p>
            <a:pPr algn="ctr"/>
            <a:r>
              <a:rPr lang="en-US" sz="4400" b="1" dirty="0">
                <a:cs typeface="Calibri"/>
              </a:rPr>
              <a:t>How is Whole Health Different?</a:t>
            </a:r>
          </a:p>
        </p:txBody>
      </p:sp>
      <p:sp>
        <p:nvSpPr>
          <p:cNvPr id="5" name="TextBox 4">
            <a:extLst>
              <a:ext uri="{FF2B5EF4-FFF2-40B4-BE49-F238E27FC236}">
                <a16:creationId xmlns:a16="http://schemas.microsoft.com/office/drawing/2014/main" id="{6EFD9A30-4AC8-42CA-BDE3-3627C2AC65C4}"/>
              </a:ext>
            </a:extLst>
          </p:cNvPr>
          <p:cNvSpPr txBox="1"/>
          <p:nvPr/>
        </p:nvSpPr>
        <p:spPr>
          <a:xfrm>
            <a:off x="738909" y="2820144"/>
            <a:ext cx="4507346" cy="1815882"/>
          </a:xfrm>
          <a:prstGeom prst="rect">
            <a:avLst/>
          </a:prstGeom>
          <a:noFill/>
        </p:spPr>
        <p:txBody>
          <a:bodyPr wrap="square" rtlCol="0">
            <a:spAutoFit/>
          </a:bodyPr>
          <a:lstStyle/>
          <a:p>
            <a:r>
              <a:rPr lang="en-US" sz="3200" dirty="0">
                <a:solidFill>
                  <a:srgbClr val="00ADD0"/>
                </a:solidFill>
              </a:rPr>
              <a:t>Conventional Health Care</a:t>
            </a:r>
          </a:p>
          <a:p>
            <a:endParaRPr lang="en-US" sz="2800" dirty="0"/>
          </a:p>
          <a:p>
            <a:r>
              <a:rPr lang="en-US" sz="2800" dirty="0"/>
              <a:t>What’s the Matter With You?</a:t>
            </a:r>
          </a:p>
          <a:p>
            <a:r>
              <a:rPr lang="en-US" sz="2400" dirty="0"/>
              <a:t>   </a:t>
            </a:r>
            <a:r>
              <a:rPr lang="en-US" sz="2000" dirty="0"/>
              <a:t>(Sick Care/Disease Management)</a:t>
            </a:r>
          </a:p>
        </p:txBody>
      </p:sp>
      <p:sp>
        <p:nvSpPr>
          <p:cNvPr id="6" name="Arrow: Right 5">
            <a:extLst>
              <a:ext uri="{FF2B5EF4-FFF2-40B4-BE49-F238E27FC236}">
                <a16:creationId xmlns:a16="http://schemas.microsoft.com/office/drawing/2014/main" id="{F7667466-72B9-4242-B10A-60D995F05764}"/>
              </a:ext>
            </a:extLst>
          </p:cNvPr>
          <p:cNvSpPr/>
          <p:nvPr/>
        </p:nvSpPr>
        <p:spPr>
          <a:xfrm>
            <a:off x="5606796" y="2868015"/>
            <a:ext cx="978408" cy="1121970"/>
          </a:xfrm>
          <a:prstGeom prst="rightArrow">
            <a:avLst/>
          </a:prstGeom>
          <a:solidFill>
            <a:srgbClr val="F0AB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33166F35-F139-4C4B-BC59-3FB42D7D199B}"/>
              </a:ext>
            </a:extLst>
          </p:cNvPr>
          <p:cNvSpPr txBox="1"/>
          <p:nvPr/>
        </p:nvSpPr>
        <p:spPr>
          <a:xfrm>
            <a:off x="6945745" y="2868015"/>
            <a:ext cx="4507346" cy="1815882"/>
          </a:xfrm>
          <a:prstGeom prst="rect">
            <a:avLst/>
          </a:prstGeom>
          <a:noFill/>
        </p:spPr>
        <p:txBody>
          <a:bodyPr wrap="square" rtlCol="0">
            <a:spAutoFit/>
          </a:bodyPr>
          <a:lstStyle/>
          <a:p>
            <a:r>
              <a:rPr lang="en-US" sz="3200" dirty="0">
                <a:solidFill>
                  <a:srgbClr val="00ADD0"/>
                </a:solidFill>
              </a:rPr>
              <a:t>Whole Health Care</a:t>
            </a:r>
          </a:p>
          <a:p>
            <a:endParaRPr lang="en-US" sz="2800" dirty="0"/>
          </a:p>
          <a:p>
            <a:r>
              <a:rPr lang="en-US" sz="2800" dirty="0"/>
              <a:t>What Matters To You?</a:t>
            </a:r>
          </a:p>
          <a:p>
            <a:r>
              <a:rPr lang="en-US" sz="2400" dirty="0"/>
              <a:t>   </a:t>
            </a:r>
            <a:r>
              <a:rPr lang="en-US" sz="2000" dirty="0"/>
              <a:t>(Integrative Care)</a:t>
            </a:r>
          </a:p>
        </p:txBody>
      </p:sp>
    </p:spTree>
    <p:extLst>
      <p:ext uri="{BB962C8B-B14F-4D97-AF65-F5344CB8AC3E}">
        <p14:creationId xmlns:p14="http://schemas.microsoft.com/office/powerpoint/2010/main" val="30237131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99F4D58-6012-4532-AD3E-A442CEF7CA5F}"/>
              </a:ext>
            </a:extLst>
          </p:cNvPr>
          <p:cNvSpPr>
            <a:spLocks noGrp="1"/>
          </p:cNvSpPr>
          <p:nvPr>
            <p:ph type="body" sz="quarter" idx="14"/>
          </p:nvPr>
        </p:nvSpPr>
        <p:spPr>
          <a:xfrm>
            <a:off x="251209" y="350729"/>
            <a:ext cx="10681398" cy="1104256"/>
          </a:xfrm>
        </p:spPr>
        <p:txBody>
          <a:bodyPr lIns="91440" tIns="45720" rIns="91440" bIns="45720" anchor="t"/>
          <a:lstStyle/>
          <a:p>
            <a:pPr algn="ctr"/>
            <a:r>
              <a:rPr lang="en-US" sz="4400" dirty="0">
                <a:cs typeface="Calibri"/>
              </a:rPr>
              <a:t>Whole Health </a:t>
            </a:r>
          </a:p>
        </p:txBody>
      </p:sp>
      <p:sp>
        <p:nvSpPr>
          <p:cNvPr id="5" name="Content Placeholder 4">
            <a:extLst>
              <a:ext uri="{FF2B5EF4-FFF2-40B4-BE49-F238E27FC236}">
                <a16:creationId xmlns:a16="http://schemas.microsoft.com/office/drawing/2014/main" id="{FDE1C8E6-C0B0-40B7-ACE1-3A84D0DB25D4}"/>
              </a:ext>
            </a:extLst>
          </p:cNvPr>
          <p:cNvSpPr>
            <a:spLocks noGrp="1"/>
          </p:cNvSpPr>
          <p:nvPr>
            <p:ph idx="1"/>
          </p:nvPr>
        </p:nvSpPr>
        <p:spPr>
          <a:xfrm>
            <a:off x="626326" y="4989249"/>
            <a:ext cx="11043160" cy="976121"/>
          </a:xfrm>
          <a:solidFill>
            <a:srgbClr val="003F72"/>
          </a:solidFill>
        </p:spPr>
        <p:txBody>
          <a:bodyPr>
            <a:normAutofit/>
          </a:bodyPr>
          <a:lstStyle/>
          <a:p>
            <a:pPr marL="0" indent="0" algn="ctr">
              <a:buNone/>
            </a:pPr>
            <a:r>
              <a:rPr lang="en-US" sz="3600" dirty="0">
                <a:solidFill>
                  <a:schemeClr val="bg1"/>
                </a:solidFill>
              </a:rPr>
              <a:t>Be Alive. Be Well. Be Whole. </a:t>
            </a:r>
          </a:p>
        </p:txBody>
      </p:sp>
      <p:pic>
        <p:nvPicPr>
          <p:cNvPr id="4" name="Picture 3" descr="A picture containing text, clipart&#10;&#10;Description automatically generated">
            <a:extLst>
              <a:ext uri="{FF2B5EF4-FFF2-40B4-BE49-F238E27FC236}">
                <a16:creationId xmlns:a16="http://schemas.microsoft.com/office/drawing/2014/main" id="{3AA734AB-B028-43BA-BFE2-627171394AA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26326" y="1806406"/>
            <a:ext cx="11043160" cy="3067503"/>
          </a:xfrm>
          <a:prstGeom prst="rect">
            <a:avLst/>
          </a:prstGeom>
        </p:spPr>
      </p:pic>
    </p:spTree>
    <p:extLst>
      <p:ext uri="{BB962C8B-B14F-4D97-AF65-F5344CB8AC3E}">
        <p14:creationId xmlns:p14="http://schemas.microsoft.com/office/powerpoint/2010/main" val="5822480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2">
            <a:extLst>
              <a:ext uri="{FF2B5EF4-FFF2-40B4-BE49-F238E27FC236}">
                <a16:creationId xmlns:a16="http://schemas.microsoft.com/office/drawing/2014/main" id="{2120F90C-FE2A-41A3-8FAB-872B99370094}"/>
              </a:ext>
            </a:extLst>
          </p:cNvPr>
          <p:cNvPicPr>
            <a:picLocks noChangeAspect="1" noChangeArrowheads="1"/>
          </p:cNvPicPr>
          <p:nvPr/>
        </p:nvPicPr>
        <p:blipFill rotWithShape="1">
          <a:blip r:embed="rId3" cstate="email">
            <a:alphaModFix amt="35000"/>
            <a:extLst>
              <a:ext uri="{28A0092B-C50C-407E-A947-70E740481C1C}">
                <a14:useLocalDpi xmlns:a14="http://schemas.microsoft.com/office/drawing/2010/main"/>
              </a:ext>
            </a:extLst>
          </a:blip>
          <a:srcRect/>
          <a:stretch/>
        </p:blipFill>
        <p:spPr bwMode="auto">
          <a:xfrm>
            <a:off x="-1" y="-30"/>
            <a:ext cx="12192000" cy="6855958"/>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Freeform: Shape 25">
            <a:extLst>
              <a:ext uri="{FF2B5EF4-FFF2-40B4-BE49-F238E27FC236}">
                <a16:creationId xmlns:a16="http://schemas.microsoft.com/office/drawing/2014/main" id="{BCC55ACC-A2F6-403C-A3A4-D59B3734D4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57312" y="381000"/>
            <a:ext cx="6334689" cy="6477000"/>
          </a:xfrm>
          <a:custGeom>
            <a:avLst/>
            <a:gdLst>
              <a:gd name="connsiteX0" fmla="*/ 3561588 w 6334689"/>
              <a:gd name="connsiteY0" fmla="*/ 0 h 6477000"/>
              <a:gd name="connsiteX1" fmla="*/ 6309883 w 6334689"/>
              <a:gd name="connsiteY1" fmla="*/ 1296087 h 6477000"/>
              <a:gd name="connsiteX2" fmla="*/ 6334689 w 6334689"/>
              <a:gd name="connsiteY2" fmla="*/ 1329261 h 6477000"/>
              <a:gd name="connsiteX3" fmla="*/ 6334689 w 6334689"/>
              <a:gd name="connsiteY3" fmla="*/ 5793916 h 6477000"/>
              <a:gd name="connsiteX4" fmla="*/ 6309883 w 6334689"/>
              <a:gd name="connsiteY4" fmla="*/ 5827089 h 6477000"/>
              <a:gd name="connsiteX5" fmla="*/ 5760467 w 6334689"/>
              <a:gd name="connsiteY5" fmla="*/ 6363539 h 6477000"/>
              <a:gd name="connsiteX6" fmla="*/ 5607796 w 6334689"/>
              <a:gd name="connsiteY6" fmla="*/ 6477000 h 6477000"/>
              <a:gd name="connsiteX7" fmla="*/ 1519571 w 6334689"/>
              <a:gd name="connsiteY7" fmla="*/ 6477000 h 6477000"/>
              <a:gd name="connsiteX8" fmla="*/ 1296088 w 6334689"/>
              <a:gd name="connsiteY8" fmla="*/ 6309883 h 6477000"/>
              <a:gd name="connsiteX9" fmla="*/ 0 w 6334689"/>
              <a:gd name="connsiteY9" fmla="*/ 3561588 h 6477000"/>
              <a:gd name="connsiteX10" fmla="*/ 3561588 w 6334689"/>
              <a:gd name="connsiteY10" fmla="*/ 0 h 6477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334689" h="6477000">
                <a:moveTo>
                  <a:pt x="3561588" y="0"/>
                </a:moveTo>
                <a:cubicBezTo>
                  <a:pt x="4668032" y="0"/>
                  <a:pt x="5656635" y="504534"/>
                  <a:pt x="6309883" y="1296087"/>
                </a:cubicBezTo>
                <a:lnTo>
                  <a:pt x="6334689" y="1329261"/>
                </a:lnTo>
                <a:lnTo>
                  <a:pt x="6334689" y="5793916"/>
                </a:lnTo>
                <a:lnTo>
                  <a:pt x="6309883" y="5827089"/>
                </a:lnTo>
                <a:cubicBezTo>
                  <a:pt x="6146571" y="6024977"/>
                  <a:pt x="5962299" y="6204927"/>
                  <a:pt x="5760467" y="6363539"/>
                </a:cubicBezTo>
                <a:lnTo>
                  <a:pt x="5607796" y="6477000"/>
                </a:lnTo>
                <a:lnTo>
                  <a:pt x="1519571" y="6477000"/>
                </a:lnTo>
                <a:lnTo>
                  <a:pt x="1296088" y="6309883"/>
                </a:lnTo>
                <a:cubicBezTo>
                  <a:pt x="504535" y="5656635"/>
                  <a:pt x="0" y="4668032"/>
                  <a:pt x="0" y="3561588"/>
                </a:cubicBezTo>
                <a:cubicBezTo>
                  <a:pt x="0" y="1594577"/>
                  <a:pt x="1594577" y="0"/>
                  <a:pt x="3561588" y="0"/>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6" name="Picture 5" descr="soldiers.png">
            <a:extLst>
              <a:ext uri="{FF2B5EF4-FFF2-40B4-BE49-F238E27FC236}">
                <a16:creationId xmlns:a16="http://schemas.microsoft.com/office/drawing/2014/main" id="{2B2429AF-CC81-4F54-869F-FD888C1424B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21086" y="544804"/>
            <a:ext cx="6170914" cy="6313225"/>
          </a:xfrm>
          <a:custGeom>
            <a:avLst/>
            <a:gdLst/>
            <a:ahLst/>
            <a:cxnLst/>
            <a:rect l="l" t="t" r="r" b="b"/>
            <a:pathLst>
              <a:path w="6170914" h="6313225">
                <a:moveTo>
                  <a:pt x="3397813" y="0"/>
                </a:moveTo>
                <a:cubicBezTo>
                  <a:pt x="4453378" y="0"/>
                  <a:pt x="5396522" y="481334"/>
                  <a:pt x="6019731" y="1236489"/>
                </a:cubicBezTo>
                <a:lnTo>
                  <a:pt x="6170914" y="1438663"/>
                </a:lnTo>
                <a:lnTo>
                  <a:pt x="6170914" y="5356963"/>
                </a:lnTo>
                <a:lnTo>
                  <a:pt x="6019731" y="5559138"/>
                </a:lnTo>
                <a:cubicBezTo>
                  <a:pt x="5786028" y="5842321"/>
                  <a:pt x="5507333" y="6086998"/>
                  <a:pt x="5194591" y="6282226"/>
                </a:cubicBezTo>
                <a:lnTo>
                  <a:pt x="5141791" y="6313225"/>
                </a:lnTo>
                <a:lnTo>
                  <a:pt x="1659199" y="6313225"/>
                </a:lnTo>
                <a:lnTo>
                  <a:pt x="1498064" y="6215333"/>
                </a:lnTo>
                <a:cubicBezTo>
                  <a:pt x="594240" y="5604721"/>
                  <a:pt x="0" y="4570663"/>
                  <a:pt x="0" y="3397813"/>
                </a:cubicBezTo>
                <a:cubicBezTo>
                  <a:pt x="0" y="1521253"/>
                  <a:pt x="1521253" y="0"/>
                  <a:pt x="3397813" y="0"/>
                </a:cubicBezTo>
                <a:close/>
              </a:path>
            </a:pathLst>
          </a:custGeom>
        </p:spPr>
      </p:pic>
      <p:sp>
        <p:nvSpPr>
          <p:cNvPr id="5" name="Title 4" hidden="1">
            <a:extLst>
              <a:ext uri="{FF2B5EF4-FFF2-40B4-BE49-F238E27FC236}">
                <a16:creationId xmlns:a16="http://schemas.microsoft.com/office/drawing/2014/main" id="{337F8D41-7431-F147-9538-6AF7C33B275C}"/>
              </a:ext>
            </a:extLst>
          </p:cNvPr>
          <p:cNvSpPr>
            <a:spLocks noGrp="1"/>
          </p:cNvSpPr>
          <p:nvPr>
            <p:ph type="title" idx="4294967295"/>
          </p:nvPr>
        </p:nvSpPr>
        <p:spPr>
          <a:xfrm>
            <a:off x="838200" y="-3068759"/>
            <a:ext cx="10515600" cy="1325563"/>
          </a:xfrm>
          <a:prstGeom prst="rect">
            <a:avLst/>
          </a:prstGeom>
        </p:spPr>
        <p:txBody>
          <a:bodyPr/>
          <a:lstStyle/>
          <a:p>
            <a:pPr rtl="0" eaLnBrk="1" latinLnBrk="0" hangingPunct="1"/>
            <a:r>
              <a:rPr lang="en-US" sz="4400" b="1" i="0" kern="1200" dirty="0">
                <a:solidFill>
                  <a:schemeClr val="tx1"/>
                </a:solidFill>
                <a:effectLst/>
                <a:latin typeface="+mj-lt"/>
                <a:ea typeface="+mj-ea"/>
                <a:cs typeface="+mj-cs"/>
              </a:rPr>
              <a:t>Click To Insert Title • Text boxes can move to accommodate content • Size 30pt, Calibri Bold, RGB 255,255,255 </a:t>
            </a:r>
            <a:endParaRPr lang="en-US" sz="4400" dirty="0">
              <a:effectLst/>
            </a:endParaRPr>
          </a:p>
        </p:txBody>
      </p:sp>
      <p:sp>
        <p:nvSpPr>
          <p:cNvPr id="18" name="Rectangle 3">
            <a:extLst>
              <a:ext uri="{FF2B5EF4-FFF2-40B4-BE49-F238E27FC236}">
                <a16:creationId xmlns:a16="http://schemas.microsoft.com/office/drawing/2014/main" id="{BE2218DD-7305-49A8-BA93-48321CD4C3B5}"/>
              </a:ext>
            </a:extLst>
          </p:cNvPr>
          <p:cNvSpPr txBox="1">
            <a:spLocks noChangeArrowheads="1"/>
          </p:cNvSpPr>
          <p:nvPr/>
        </p:nvSpPr>
        <p:spPr bwMode="auto">
          <a:xfrm>
            <a:off x="324492" y="1728787"/>
            <a:ext cx="5372101" cy="3781425"/>
          </a:xfrm>
          <a:prstGeom prst="rect">
            <a:avLst/>
          </a:prstGeom>
          <a:noFill/>
          <a:ln w="12700">
            <a:noFill/>
            <a:miter lim="800000"/>
            <a:headEnd/>
            <a:tailEnd/>
          </a:ln>
          <a:effectLst/>
        </p:spPr>
        <p:txBody>
          <a:bodyPr vert="horz" wrap="square" lIns="35717" tIns="35717" rIns="35717" bIns="35717" numCol="1" anchor="ctr" anchorCtr="0" compatLnSpc="1">
            <a:prstTxWarp prst="textNoShape">
              <a:avLst/>
            </a:prstTxWarp>
          </a:bodyPr>
          <a:lstStyle/>
          <a:p>
            <a:pPr marL="0" lvl="1" algn="ctr" defTabSz="642915">
              <a:spcBef>
                <a:spcPts val="1200"/>
              </a:spcBef>
              <a:buSzPct val="60000"/>
              <a:defRPr/>
            </a:pPr>
            <a:r>
              <a:rPr lang="en-US" sz="3200" b="1" u="sng" kern="0" dirty="0">
                <a:solidFill>
                  <a:prstClr val="white"/>
                </a:solidFill>
                <a:latin typeface="Georgia" panose="02040502050405020303" pitchFamily="18" charset="0"/>
                <a:cs typeface="Arial" pitchFamily="34" charset="0"/>
                <a:sym typeface="Palatino" charset="0"/>
              </a:rPr>
              <a:t>VHA MISSION</a:t>
            </a:r>
          </a:p>
          <a:p>
            <a:pPr marL="0" lvl="1" algn="ctr" defTabSz="642915">
              <a:spcBef>
                <a:spcPts val="1200"/>
              </a:spcBef>
              <a:buSzPct val="60000"/>
              <a:defRPr/>
            </a:pPr>
            <a:r>
              <a:rPr lang="en-US" sz="3200" b="1" kern="0" dirty="0">
                <a:solidFill>
                  <a:prstClr val="white"/>
                </a:solidFill>
                <a:latin typeface="Georgia" panose="02040502050405020303" pitchFamily="18" charset="0"/>
                <a:cs typeface="Arial" pitchFamily="34" charset="0"/>
                <a:sym typeface="Palatino" charset="0"/>
              </a:rPr>
              <a:t>Honor America’s Veterans by providing exceptional health care that improves their </a:t>
            </a:r>
            <a:r>
              <a:rPr lang="en-US" sz="3200" b="1" kern="0" dirty="0">
                <a:solidFill>
                  <a:schemeClr val="accent2">
                    <a:lumMod val="75000"/>
                  </a:schemeClr>
                </a:solidFill>
                <a:latin typeface="Georgia" panose="02040502050405020303" pitchFamily="18" charset="0"/>
                <a:cs typeface="Arial" pitchFamily="34" charset="0"/>
                <a:sym typeface="Palatino" charset="0"/>
              </a:rPr>
              <a:t>health</a:t>
            </a:r>
            <a:r>
              <a:rPr lang="en-US" sz="3200" b="1" kern="0" dirty="0">
                <a:solidFill>
                  <a:prstClr val="white"/>
                </a:solidFill>
                <a:latin typeface="Georgia" panose="02040502050405020303" pitchFamily="18" charset="0"/>
                <a:cs typeface="Arial" pitchFamily="34" charset="0"/>
                <a:sym typeface="Palatino" charset="0"/>
              </a:rPr>
              <a:t> and </a:t>
            </a:r>
            <a:r>
              <a:rPr lang="en-US" sz="3200" b="1" kern="0" dirty="0">
                <a:solidFill>
                  <a:schemeClr val="accent2">
                    <a:lumMod val="75000"/>
                  </a:schemeClr>
                </a:solidFill>
                <a:latin typeface="Georgia" panose="02040502050405020303" pitchFamily="18" charset="0"/>
                <a:cs typeface="Arial" pitchFamily="34" charset="0"/>
                <a:sym typeface="Palatino" charset="0"/>
              </a:rPr>
              <a:t>well-being</a:t>
            </a:r>
            <a:r>
              <a:rPr lang="en-US" sz="3200" b="1" kern="0" dirty="0">
                <a:solidFill>
                  <a:prstClr val="white"/>
                </a:solidFill>
                <a:latin typeface="Georgia" panose="02040502050405020303" pitchFamily="18" charset="0"/>
                <a:cs typeface="Arial" pitchFamily="34" charset="0"/>
                <a:sym typeface="Palatino" charset="0"/>
              </a:rPr>
              <a:t>.</a:t>
            </a:r>
          </a:p>
          <a:p>
            <a:pPr marL="0" lvl="1" algn="ctr" defTabSz="642915">
              <a:spcBef>
                <a:spcPts val="1200"/>
              </a:spcBef>
              <a:buSzPct val="60000"/>
              <a:defRPr/>
            </a:pPr>
            <a:endParaRPr lang="en-US" sz="2800" b="1" kern="0" dirty="0">
              <a:solidFill>
                <a:prstClr val="white"/>
              </a:solidFill>
              <a:latin typeface="Georgia" panose="02040502050405020303" pitchFamily="18" charset="0"/>
              <a:cs typeface="Arial" pitchFamily="34" charset="0"/>
              <a:sym typeface="Palatino" charset="0"/>
            </a:endParaRPr>
          </a:p>
          <a:p>
            <a:pPr marL="0" lvl="1" algn="ctr" defTabSz="642915">
              <a:spcBef>
                <a:spcPts val="1200"/>
              </a:spcBef>
              <a:buSzPct val="60000"/>
              <a:defRPr/>
            </a:pPr>
            <a:r>
              <a:rPr lang="en-US" sz="2800" dirty="0">
                <a:solidFill>
                  <a:prstClr val="white"/>
                </a:solidFill>
                <a:latin typeface="Georgia" panose="02040502050405020303" pitchFamily="18" charset="0"/>
              </a:rPr>
              <a:t>VA can and should lead the transformation of healthcare for our Veterans, and the Nation.</a:t>
            </a:r>
            <a:endParaRPr lang="en-US" sz="2800" b="1" kern="0" dirty="0">
              <a:solidFill>
                <a:prstClr val="white"/>
              </a:solidFill>
              <a:latin typeface="Georgia" panose="02040502050405020303" pitchFamily="18" charset="0"/>
              <a:cs typeface="Arial" pitchFamily="34" charset="0"/>
              <a:sym typeface="Palatino" charset="0"/>
            </a:endParaRPr>
          </a:p>
          <a:p>
            <a:pPr marL="0" lvl="1" algn="ctr" defTabSz="642915">
              <a:spcBef>
                <a:spcPts val="1200"/>
              </a:spcBef>
              <a:buSzPct val="60000"/>
              <a:defRPr/>
            </a:pPr>
            <a:endParaRPr lang="en-US" sz="2800" b="1" kern="0" dirty="0">
              <a:solidFill>
                <a:prstClr val="white"/>
              </a:solidFill>
              <a:latin typeface="Georgia" panose="02040502050405020303" pitchFamily="18" charset="0"/>
              <a:cs typeface="Arial" pitchFamily="34" charset="0"/>
              <a:sym typeface="Palatino" charset="0"/>
            </a:endParaRPr>
          </a:p>
        </p:txBody>
      </p:sp>
      <p:pic>
        <p:nvPicPr>
          <p:cNvPr id="20" name="Picture 19">
            <a:extLst>
              <a:ext uri="{FF2B5EF4-FFF2-40B4-BE49-F238E27FC236}">
                <a16:creationId xmlns:a16="http://schemas.microsoft.com/office/drawing/2014/main" id="{A7111117-3243-4FCA-8C89-78DE6E1C86A1}"/>
              </a:ext>
            </a:extLst>
          </p:cNvPr>
          <p:cNvPicPr>
            <a:picLocks noChangeAspect="1"/>
          </p:cNvPicPr>
          <p:nvPr/>
        </p:nvPicPr>
        <p:blipFill>
          <a:blip r:embed="rId5" cstate="email">
            <a:extLst>
              <a:ext uri="{BEBA8EAE-BF5A-486C-A8C5-ECC9F3942E4B}">
                <a14:imgProps xmlns:a14="http://schemas.microsoft.com/office/drawing/2010/main">
                  <a14:imgLayer r:embed="rId6">
                    <a14:imgEffect>
                      <a14:backgroundRemoval t="500" b="100000" l="500" r="100000"/>
                    </a14:imgEffect>
                  </a14:imgLayer>
                </a14:imgProps>
              </a:ext>
              <a:ext uri="{28A0092B-C50C-407E-A947-70E740481C1C}">
                <a14:useLocalDpi xmlns:a14="http://schemas.microsoft.com/office/drawing/2010/main"/>
              </a:ext>
            </a:extLst>
          </a:blip>
          <a:stretch>
            <a:fillRect/>
          </a:stretch>
        </p:blipFill>
        <p:spPr>
          <a:xfrm>
            <a:off x="5499612" y="5649278"/>
            <a:ext cx="1042945" cy="1042945"/>
          </a:xfrm>
          <a:prstGeom prst="rect">
            <a:avLst/>
          </a:prstGeom>
        </p:spPr>
      </p:pic>
    </p:spTree>
    <p:extLst>
      <p:ext uri="{BB962C8B-B14F-4D97-AF65-F5344CB8AC3E}">
        <p14:creationId xmlns:p14="http://schemas.microsoft.com/office/powerpoint/2010/main" val="151404437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66AAC-3F84-BE42-816D-4E644901FAE4}"/>
              </a:ext>
            </a:extLst>
          </p:cNvPr>
          <p:cNvSpPr>
            <a:spLocks noGrp="1"/>
          </p:cNvSpPr>
          <p:nvPr>
            <p:ph type="title"/>
          </p:nvPr>
        </p:nvSpPr>
        <p:spPr/>
        <p:txBody>
          <a:bodyPr>
            <a:normAutofit/>
          </a:bodyPr>
          <a:lstStyle/>
          <a:p>
            <a:r>
              <a:rPr lang="en-US" sz="4400" b="1" i="0" kern="1200" dirty="0">
                <a:solidFill>
                  <a:srgbClr val="003F72"/>
                </a:solidFill>
                <a:effectLst/>
                <a:latin typeface="Calibri" panose="020F0502020204030204" pitchFamily="34" charset="0"/>
                <a:ea typeface="+mj-ea"/>
                <a:cs typeface="Calibri" panose="020F0502020204030204" pitchFamily="34" charset="0"/>
              </a:rPr>
              <a:t>Exceptional Care: Veteran-centered</a:t>
            </a:r>
          </a:p>
        </p:txBody>
      </p:sp>
      <p:graphicFrame>
        <p:nvGraphicFramePr>
          <p:cNvPr id="4" name="Content Placeholder 3">
            <a:extLst>
              <a:ext uri="{FF2B5EF4-FFF2-40B4-BE49-F238E27FC236}">
                <a16:creationId xmlns:a16="http://schemas.microsoft.com/office/drawing/2014/main" id="{ED3DDB18-AF78-4531-B179-40F8C32566C8}"/>
              </a:ext>
            </a:extLst>
          </p:cNvPr>
          <p:cNvGraphicFramePr>
            <a:graphicFrameLocks noGrp="1"/>
          </p:cNvGraphicFramePr>
          <p:nvPr>
            <p:ph idx="1"/>
            <p:extLst>
              <p:ext uri="{D42A27DB-BD31-4B8C-83A1-F6EECF244321}">
                <p14:modId xmlns:p14="http://schemas.microsoft.com/office/powerpoint/2010/main" val="4065031020"/>
              </p:ext>
            </p:extLst>
          </p:nvPr>
        </p:nvGraphicFramePr>
        <p:xfrm>
          <a:off x="574675" y="1309687"/>
          <a:ext cx="11042650" cy="42386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34949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Diagram&#10;&#10;Description automatically generated">
            <a:extLst>
              <a:ext uri="{FF2B5EF4-FFF2-40B4-BE49-F238E27FC236}">
                <a16:creationId xmlns:a16="http://schemas.microsoft.com/office/drawing/2014/main" id="{8E41A3FC-1759-4D63-BD18-64EF405C0DD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41392" y="5229305"/>
            <a:ext cx="7109216" cy="1511785"/>
          </a:xfrm>
          <a:prstGeom prst="rect">
            <a:avLst/>
          </a:prstGeom>
        </p:spPr>
      </p:pic>
      <p:sp>
        <p:nvSpPr>
          <p:cNvPr id="3" name="Title 2">
            <a:extLst>
              <a:ext uri="{FF2B5EF4-FFF2-40B4-BE49-F238E27FC236}">
                <a16:creationId xmlns:a16="http://schemas.microsoft.com/office/drawing/2014/main" id="{F6D4CD52-AE61-B244-AAF1-9002B5E10EA5}"/>
              </a:ext>
            </a:extLst>
          </p:cNvPr>
          <p:cNvSpPr>
            <a:spLocks noGrp="1"/>
          </p:cNvSpPr>
          <p:nvPr>
            <p:ph type="title" idx="4294967295"/>
          </p:nvPr>
        </p:nvSpPr>
        <p:spPr>
          <a:xfrm>
            <a:off x="838200" y="-2449513"/>
            <a:ext cx="10515600" cy="1325563"/>
          </a:xfrm>
          <a:prstGeom prst="rect">
            <a:avLst/>
          </a:prstGeom>
        </p:spPr>
        <p:txBody>
          <a:bodyPr/>
          <a:lstStyle/>
          <a:p>
            <a:r>
              <a:rPr lang="en-US" dirty="0"/>
              <a:t>• Media/Video</a:t>
            </a:r>
          </a:p>
        </p:txBody>
      </p:sp>
      <p:pic>
        <p:nvPicPr>
          <p:cNvPr id="7" name="Picture 6" descr="Diagram&#10;&#10;Description automatically generated">
            <a:extLst>
              <a:ext uri="{FF2B5EF4-FFF2-40B4-BE49-F238E27FC236}">
                <a16:creationId xmlns:a16="http://schemas.microsoft.com/office/drawing/2014/main" id="{F45B8D51-DE78-4003-B37F-5D8DF992921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275772" y="-998376"/>
            <a:ext cx="5640456" cy="6858000"/>
          </a:xfrm>
          <a:prstGeom prst="rect">
            <a:avLst/>
          </a:prstGeom>
        </p:spPr>
      </p:pic>
    </p:spTree>
    <p:extLst>
      <p:ext uri="{BB962C8B-B14F-4D97-AF65-F5344CB8AC3E}">
        <p14:creationId xmlns:p14="http://schemas.microsoft.com/office/powerpoint/2010/main" val="27312814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2F06D2E-17D7-44EF-AF8B-FA351B6390F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95999" y="1391626"/>
            <a:ext cx="4885679" cy="5571471"/>
          </a:xfrm>
          <a:prstGeom prst="rect">
            <a:avLst/>
          </a:prstGeom>
        </p:spPr>
      </p:pic>
      <p:sp>
        <p:nvSpPr>
          <p:cNvPr id="4" name="Text Placeholder 3">
            <a:extLst>
              <a:ext uri="{FF2B5EF4-FFF2-40B4-BE49-F238E27FC236}">
                <a16:creationId xmlns:a16="http://schemas.microsoft.com/office/drawing/2014/main" id="{EE3E503D-22F2-EA40-8683-E81ED4115719}"/>
              </a:ext>
            </a:extLst>
          </p:cNvPr>
          <p:cNvSpPr>
            <a:spLocks noGrp="1"/>
          </p:cNvSpPr>
          <p:nvPr>
            <p:ph type="body" sz="quarter" idx="14"/>
          </p:nvPr>
        </p:nvSpPr>
        <p:spPr>
          <a:xfrm>
            <a:off x="623015" y="350729"/>
            <a:ext cx="10008774" cy="1043933"/>
          </a:xfrm>
        </p:spPr>
        <p:txBody>
          <a:bodyPr lIns="91440" tIns="45720" rIns="91440" bIns="45720" anchor="t"/>
          <a:lstStyle/>
          <a:p>
            <a:pPr algn="ctr"/>
            <a:r>
              <a:rPr lang="en-US" sz="4400" b="1" dirty="0">
                <a:cs typeface="Calibri"/>
              </a:rPr>
              <a:t>The Whole Health Pathway</a:t>
            </a:r>
          </a:p>
        </p:txBody>
      </p:sp>
      <p:sp>
        <p:nvSpPr>
          <p:cNvPr id="8" name="TextBox 7">
            <a:extLst>
              <a:ext uri="{FF2B5EF4-FFF2-40B4-BE49-F238E27FC236}">
                <a16:creationId xmlns:a16="http://schemas.microsoft.com/office/drawing/2014/main" id="{D80DE60A-C368-469E-B9C4-0552271FA827}"/>
              </a:ext>
            </a:extLst>
          </p:cNvPr>
          <p:cNvSpPr txBox="1"/>
          <p:nvPr/>
        </p:nvSpPr>
        <p:spPr>
          <a:xfrm>
            <a:off x="-83760" y="1749972"/>
            <a:ext cx="6179759" cy="3716402"/>
          </a:xfrm>
          <a:prstGeom prst="rect">
            <a:avLst/>
          </a:prstGeom>
          <a:noFill/>
        </p:spPr>
        <p:txBody>
          <a:bodyPr wrap="square" rtlCol="0">
            <a:spAutoFit/>
          </a:bodyPr>
          <a:lstStyle/>
          <a:p>
            <a:pPr marL="0" lvl="1" indent="0" algn="ctr">
              <a:buNone/>
              <a:defRPr/>
            </a:pPr>
            <a:r>
              <a:rPr lang="en-US" sz="3000" b="1" dirty="0">
                <a:effectLst>
                  <a:outerShdw blurRad="38100" dist="38100" dir="2700000" algn="tl">
                    <a:srgbClr val="000000">
                      <a:alpha val="43137"/>
                    </a:srgbClr>
                  </a:outerShdw>
                </a:effectLst>
                <a:cs typeface="Arial" panose="020B0604020202020204" pitchFamily="34" charset="0"/>
              </a:rPr>
              <a:t>Whole Health </a:t>
            </a:r>
          </a:p>
          <a:p>
            <a:pPr marL="0" lvl="1" indent="0" algn="ctr">
              <a:buNone/>
              <a:defRPr/>
            </a:pPr>
            <a:r>
              <a:rPr lang="en-US" sz="2550" dirty="0">
                <a:effectLst>
                  <a:outerShdw blurRad="38100" dist="38100" dir="2700000" algn="tl">
                    <a:srgbClr val="000000">
                      <a:alpha val="43137"/>
                    </a:srgbClr>
                  </a:outerShdw>
                </a:effectLst>
                <a:cs typeface="Arial" panose="020B0604020202020204" pitchFamily="34" charset="0"/>
              </a:rPr>
              <a:t>is an approach </a:t>
            </a:r>
          </a:p>
          <a:p>
            <a:pPr marL="0" lvl="1" indent="0" algn="ctr">
              <a:buNone/>
              <a:defRPr/>
            </a:pPr>
            <a:r>
              <a:rPr lang="en-US" sz="2550" dirty="0">
                <a:effectLst>
                  <a:outerShdw blurRad="38100" dist="38100" dir="2700000" algn="tl">
                    <a:srgbClr val="000000">
                      <a:alpha val="43137"/>
                    </a:srgbClr>
                  </a:outerShdw>
                </a:effectLst>
                <a:cs typeface="Arial" panose="020B0604020202020204" pitchFamily="34" charset="0"/>
              </a:rPr>
              <a:t>to health care that </a:t>
            </a:r>
          </a:p>
          <a:p>
            <a:pPr marL="0" lvl="1" indent="0" algn="ctr">
              <a:buNone/>
              <a:defRPr/>
            </a:pPr>
            <a:r>
              <a:rPr lang="en-US" sz="3000" b="1" dirty="0">
                <a:effectLst>
                  <a:outerShdw blurRad="38100" dist="38100" dir="2700000" algn="tl">
                    <a:srgbClr val="000000">
                      <a:alpha val="43137"/>
                    </a:srgbClr>
                  </a:outerShdw>
                </a:effectLst>
                <a:cs typeface="Arial" panose="020B0604020202020204" pitchFamily="34" charset="0"/>
              </a:rPr>
              <a:t>empowers</a:t>
            </a:r>
            <a:r>
              <a:rPr lang="en-US" sz="2550" dirty="0">
                <a:effectLst>
                  <a:outerShdw blurRad="38100" dist="38100" dir="2700000" algn="tl">
                    <a:srgbClr val="000000">
                      <a:alpha val="43137"/>
                    </a:srgbClr>
                  </a:outerShdw>
                </a:effectLst>
                <a:cs typeface="Arial" panose="020B0604020202020204" pitchFamily="34" charset="0"/>
              </a:rPr>
              <a:t> and </a:t>
            </a:r>
            <a:r>
              <a:rPr lang="en-US" sz="3000" b="1" dirty="0">
                <a:effectLst>
                  <a:outerShdw blurRad="38100" dist="38100" dir="2700000" algn="tl">
                    <a:srgbClr val="000000">
                      <a:alpha val="43137"/>
                    </a:srgbClr>
                  </a:outerShdw>
                </a:effectLst>
                <a:cs typeface="Arial" panose="020B0604020202020204" pitchFamily="34" charset="0"/>
              </a:rPr>
              <a:t>equips</a:t>
            </a:r>
            <a:r>
              <a:rPr lang="en-US" sz="2550" dirty="0">
                <a:effectLst>
                  <a:outerShdw blurRad="38100" dist="38100" dir="2700000" algn="tl">
                    <a:srgbClr val="000000">
                      <a:alpha val="43137"/>
                    </a:srgbClr>
                  </a:outerShdw>
                </a:effectLst>
                <a:cs typeface="Arial" panose="020B0604020202020204" pitchFamily="34" charset="0"/>
              </a:rPr>
              <a:t> </a:t>
            </a:r>
          </a:p>
          <a:p>
            <a:pPr marL="0" lvl="1" indent="0" algn="ctr">
              <a:buNone/>
              <a:defRPr/>
            </a:pPr>
            <a:r>
              <a:rPr lang="en-US" sz="2550" dirty="0">
                <a:effectLst>
                  <a:outerShdw blurRad="38100" dist="38100" dir="2700000" algn="tl">
                    <a:srgbClr val="000000">
                      <a:alpha val="43137"/>
                    </a:srgbClr>
                  </a:outerShdw>
                </a:effectLst>
                <a:cs typeface="Arial" panose="020B0604020202020204" pitchFamily="34" charset="0"/>
              </a:rPr>
              <a:t>Veterans to take charge </a:t>
            </a:r>
          </a:p>
          <a:p>
            <a:pPr marL="0" lvl="1" indent="0" algn="ctr">
              <a:buNone/>
              <a:defRPr/>
            </a:pPr>
            <a:r>
              <a:rPr lang="en-US" sz="2550" dirty="0">
                <a:effectLst>
                  <a:outerShdw blurRad="38100" dist="38100" dir="2700000" algn="tl">
                    <a:srgbClr val="000000">
                      <a:alpha val="43137"/>
                    </a:srgbClr>
                  </a:outerShdw>
                </a:effectLst>
                <a:cs typeface="Arial" panose="020B0604020202020204" pitchFamily="34" charset="0"/>
              </a:rPr>
              <a:t>of their health and well-being, receive </a:t>
            </a:r>
          </a:p>
          <a:p>
            <a:pPr marL="0" lvl="1" indent="0" algn="ctr">
              <a:buNone/>
              <a:defRPr/>
            </a:pPr>
            <a:r>
              <a:rPr lang="en-US" sz="3000" b="1" dirty="0">
                <a:effectLst>
                  <a:outerShdw blurRad="38100" dist="38100" dir="2700000" algn="tl">
                    <a:srgbClr val="000000">
                      <a:alpha val="43137"/>
                    </a:srgbClr>
                  </a:outerShdw>
                </a:effectLst>
                <a:cs typeface="Arial" panose="020B0604020202020204" pitchFamily="34" charset="0"/>
              </a:rPr>
              <a:t>treatment</a:t>
            </a:r>
            <a:r>
              <a:rPr lang="en-US" sz="2550" dirty="0">
                <a:effectLst>
                  <a:outerShdw blurRad="38100" dist="38100" dir="2700000" algn="tl">
                    <a:srgbClr val="000000">
                      <a:alpha val="43137"/>
                    </a:srgbClr>
                  </a:outerShdw>
                </a:effectLst>
                <a:cs typeface="Arial" panose="020B0604020202020204" pitchFamily="34" charset="0"/>
              </a:rPr>
              <a:t> as necessary, </a:t>
            </a:r>
          </a:p>
          <a:p>
            <a:pPr marL="0" lvl="1" indent="0" algn="ctr">
              <a:buNone/>
              <a:defRPr/>
            </a:pPr>
            <a:r>
              <a:rPr lang="en-US" sz="2550" dirty="0">
                <a:effectLst>
                  <a:outerShdw blurRad="38100" dist="38100" dir="2700000" algn="tl">
                    <a:srgbClr val="000000">
                      <a:alpha val="43137"/>
                    </a:srgbClr>
                  </a:outerShdw>
                </a:effectLst>
                <a:cs typeface="Arial" panose="020B0604020202020204" pitchFamily="34" charset="0"/>
              </a:rPr>
              <a:t>and live your life to the fullest.  </a:t>
            </a:r>
            <a:endParaRPr lang="en-US" dirty="0">
              <a:effectLst>
                <a:outerShdw blurRad="38100" dist="38100" dir="2700000" algn="tl">
                  <a:srgbClr val="000000">
                    <a:alpha val="43137"/>
                  </a:srgbClr>
                </a:outerShdw>
              </a:effectLst>
              <a:cs typeface="Arial" panose="020B0604020202020204" pitchFamily="34" charset="0"/>
            </a:endParaRPr>
          </a:p>
          <a:p>
            <a:endParaRPr lang="en-US" dirty="0"/>
          </a:p>
        </p:txBody>
      </p:sp>
    </p:spTree>
    <p:extLst>
      <p:ext uri="{BB962C8B-B14F-4D97-AF65-F5344CB8AC3E}">
        <p14:creationId xmlns:p14="http://schemas.microsoft.com/office/powerpoint/2010/main" val="795296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EE3E503D-22F2-EA40-8683-E81ED4115719}"/>
              </a:ext>
            </a:extLst>
          </p:cNvPr>
          <p:cNvSpPr>
            <a:spLocks noGrp="1"/>
          </p:cNvSpPr>
          <p:nvPr>
            <p:ph type="body" sz="quarter" idx="14"/>
          </p:nvPr>
        </p:nvSpPr>
        <p:spPr>
          <a:xfrm>
            <a:off x="1091613" y="208686"/>
            <a:ext cx="10008774" cy="1043933"/>
          </a:xfrm>
        </p:spPr>
        <p:txBody>
          <a:bodyPr lIns="91440" tIns="45720" rIns="91440" bIns="45720" anchor="t"/>
          <a:lstStyle/>
          <a:p>
            <a:pPr algn="ctr"/>
            <a:r>
              <a:rPr lang="en-US" sz="4400" b="1" dirty="0">
                <a:cs typeface="Calibri"/>
              </a:rPr>
              <a:t>Well-Being Programs</a:t>
            </a:r>
          </a:p>
        </p:txBody>
      </p:sp>
      <p:sp>
        <p:nvSpPr>
          <p:cNvPr id="12" name="TextBox 11">
            <a:extLst>
              <a:ext uri="{FF2B5EF4-FFF2-40B4-BE49-F238E27FC236}">
                <a16:creationId xmlns:a16="http://schemas.microsoft.com/office/drawing/2014/main" id="{EE5781EC-E78D-D472-0606-DF672698CB4D}"/>
              </a:ext>
            </a:extLst>
          </p:cNvPr>
          <p:cNvSpPr txBox="1"/>
          <p:nvPr/>
        </p:nvSpPr>
        <p:spPr>
          <a:xfrm>
            <a:off x="856642" y="1980401"/>
            <a:ext cx="10478716" cy="5078313"/>
          </a:xfrm>
          <a:prstGeom prst="rect">
            <a:avLst/>
          </a:prstGeom>
          <a:noFill/>
        </p:spPr>
        <p:txBody>
          <a:bodyPr wrap="square" lIns="91440" tIns="45720" rIns="91440" bIns="45720" numCol="2" rtlCol="0" anchor="t">
            <a:spAutoFit/>
          </a:bodyPr>
          <a:lstStyle/>
          <a:p>
            <a:pPr marL="342900" indent="-342900">
              <a:buFont typeface="Arial" panose="020B0604020202020204" pitchFamily="34" charset="0"/>
              <a:buChar char="•"/>
            </a:pPr>
            <a:r>
              <a:rPr lang="en-US" dirty="0">
                <a:solidFill>
                  <a:srgbClr val="003F72"/>
                </a:solidFill>
              </a:rPr>
              <a:t>Food as Medicine</a:t>
            </a:r>
          </a:p>
          <a:p>
            <a:pPr marL="342900" indent="-342900">
              <a:buFont typeface="Arial" panose="020B0604020202020204" pitchFamily="34" charset="0"/>
              <a:buChar char="•"/>
            </a:pPr>
            <a:r>
              <a:rPr lang="en-US" dirty="0">
                <a:solidFill>
                  <a:srgbClr val="003F72"/>
                </a:solidFill>
              </a:rPr>
              <a:t>Healthy Teaching Kitchen</a:t>
            </a:r>
          </a:p>
          <a:p>
            <a:pPr marL="342900" indent="-342900">
              <a:buFont typeface="Arial" panose="020B0604020202020204" pitchFamily="34" charset="0"/>
              <a:buChar char="•"/>
            </a:pPr>
            <a:r>
              <a:rPr lang="en-US" dirty="0">
                <a:solidFill>
                  <a:srgbClr val="003F72"/>
                </a:solidFill>
              </a:rPr>
              <a:t>MOVE! Lifestyle Intervention</a:t>
            </a:r>
          </a:p>
          <a:p>
            <a:pPr marL="342900" indent="-342900">
              <a:buFont typeface="Arial" panose="020B0604020202020204" pitchFamily="34" charset="0"/>
              <a:buChar char="•"/>
            </a:pPr>
            <a:r>
              <a:rPr lang="en-US" dirty="0">
                <a:solidFill>
                  <a:srgbClr val="003F72"/>
                </a:solidFill>
              </a:rPr>
              <a:t>iRest Yoga Nidra Meditation</a:t>
            </a:r>
          </a:p>
          <a:p>
            <a:pPr marL="342900" indent="-342900">
              <a:buFont typeface="Arial" panose="020B0604020202020204" pitchFamily="34" charset="0"/>
              <a:buChar char="•"/>
            </a:pPr>
            <a:r>
              <a:rPr lang="en-US" dirty="0">
                <a:solidFill>
                  <a:srgbClr val="003F72"/>
                </a:solidFill>
              </a:rPr>
              <a:t>Reiki Meditation</a:t>
            </a:r>
          </a:p>
          <a:p>
            <a:pPr marL="342900" indent="-342900">
              <a:buFont typeface="Arial" panose="020B0604020202020204" pitchFamily="34" charset="0"/>
              <a:buChar char="•"/>
            </a:pPr>
            <a:r>
              <a:rPr lang="en-US" dirty="0">
                <a:solidFill>
                  <a:srgbClr val="003F72"/>
                </a:solidFill>
              </a:rPr>
              <a:t>Tai Chi Easy </a:t>
            </a:r>
          </a:p>
          <a:p>
            <a:pPr marL="342900" indent="-342900">
              <a:buFont typeface="Arial" panose="020B0604020202020204" pitchFamily="34" charset="0"/>
              <a:buChar char="•"/>
            </a:pPr>
            <a:r>
              <a:rPr lang="en-US" dirty="0">
                <a:solidFill>
                  <a:srgbClr val="003F72"/>
                </a:solidFill>
              </a:rPr>
              <a:t>Yoga – Mindful (mat) &amp; Gentle (chair)</a:t>
            </a:r>
          </a:p>
          <a:p>
            <a:pPr marL="342900" indent="-342900">
              <a:buFont typeface="Arial" panose="020B0604020202020204" pitchFamily="34" charset="0"/>
              <a:buChar char="•"/>
            </a:pPr>
            <a:endParaRPr lang="en-US" dirty="0">
              <a:solidFill>
                <a:srgbClr val="003F72"/>
              </a:solidFill>
            </a:endParaRPr>
          </a:p>
          <a:p>
            <a:pPr marL="342900" indent="-342900">
              <a:buFont typeface="Arial" panose="020B0604020202020204" pitchFamily="34" charset="0"/>
              <a:buChar char="•"/>
            </a:pPr>
            <a:endParaRPr lang="en-US" dirty="0">
              <a:solidFill>
                <a:srgbClr val="003F72"/>
              </a:solidFill>
            </a:endParaRPr>
          </a:p>
          <a:p>
            <a:pPr marL="342900" indent="-342900">
              <a:buFont typeface="Arial" panose="020B0604020202020204" pitchFamily="34" charset="0"/>
              <a:buChar char="•"/>
            </a:pPr>
            <a:endParaRPr lang="en-US" dirty="0">
              <a:solidFill>
                <a:srgbClr val="003F72"/>
              </a:solidFill>
            </a:endParaRPr>
          </a:p>
          <a:p>
            <a:pPr marL="342900" indent="-342900">
              <a:buFont typeface="Arial" panose="020B0604020202020204" pitchFamily="34" charset="0"/>
              <a:buChar char="•"/>
            </a:pPr>
            <a:endParaRPr lang="en-US" dirty="0">
              <a:solidFill>
                <a:srgbClr val="003F72"/>
              </a:solidFill>
            </a:endParaRPr>
          </a:p>
          <a:p>
            <a:pPr marL="342900" indent="-342900">
              <a:buFont typeface="Arial" panose="020B0604020202020204" pitchFamily="34" charset="0"/>
              <a:buChar char="•"/>
            </a:pPr>
            <a:endParaRPr lang="en-US" dirty="0">
              <a:solidFill>
                <a:srgbClr val="003F72"/>
              </a:solidFill>
            </a:endParaRPr>
          </a:p>
          <a:p>
            <a:pPr marL="342900" indent="-342900">
              <a:buFont typeface="Arial" panose="020B0604020202020204" pitchFamily="34" charset="0"/>
              <a:buChar char="•"/>
            </a:pPr>
            <a:endParaRPr lang="en-US" dirty="0">
              <a:solidFill>
                <a:srgbClr val="003F72"/>
              </a:solidFill>
            </a:endParaRPr>
          </a:p>
          <a:p>
            <a:pPr marL="342900" indent="-342900">
              <a:buFont typeface="Arial" panose="020B0604020202020204" pitchFamily="34" charset="0"/>
              <a:buChar char="•"/>
            </a:pPr>
            <a:endParaRPr lang="en-US" dirty="0">
              <a:solidFill>
                <a:srgbClr val="003F72"/>
              </a:solidFill>
            </a:endParaRPr>
          </a:p>
          <a:p>
            <a:pPr marL="342900" indent="-342900">
              <a:buFont typeface="Arial" panose="020B0604020202020204" pitchFamily="34" charset="0"/>
              <a:buChar char="•"/>
            </a:pPr>
            <a:endParaRPr lang="en-US" dirty="0">
              <a:solidFill>
                <a:srgbClr val="003F72"/>
              </a:solidFill>
            </a:endParaRPr>
          </a:p>
          <a:p>
            <a:pPr marL="342900" indent="-342900">
              <a:buFont typeface="Arial" panose="020B0604020202020204" pitchFamily="34" charset="0"/>
              <a:buChar char="•"/>
            </a:pPr>
            <a:endParaRPr lang="en-US" dirty="0">
              <a:solidFill>
                <a:srgbClr val="003F72"/>
              </a:solidFill>
            </a:endParaRPr>
          </a:p>
          <a:p>
            <a:pPr marL="342900" indent="-342900">
              <a:buFont typeface="Arial" panose="020B0604020202020204" pitchFamily="34" charset="0"/>
              <a:buChar char="•"/>
            </a:pPr>
            <a:endParaRPr lang="en-US" dirty="0">
              <a:solidFill>
                <a:srgbClr val="003F72"/>
              </a:solidFill>
            </a:endParaRPr>
          </a:p>
          <a:p>
            <a:pPr marL="342900" indent="-342900">
              <a:buFont typeface="Arial" panose="020B0604020202020204" pitchFamily="34" charset="0"/>
              <a:buChar char="•"/>
            </a:pPr>
            <a:endParaRPr lang="en-US" dirty="0">
              <a:solidFill>
                <a:srgbClr val="003F72"/>
              </a:solidFill>
            </a:endParaRPr>
          </a:p>
          <a:p>
            <a:pPr marL="342900" indent="-342900">
              <a:buFont typeface="Arial" panose="020B0604020202020204" pitchFamily="34" charset="0"/>
              <a:buChar char="•"/>
            </a:pPr>
            <a:r>
              <a:rPr lang="en-US" dirty="0">
                <a:solidFill>
                  <a:srgbClr val="003F72"/>
                </a:solidFill>
              </a:rPr>
              <a:t>Laughter for Wellness</a:t>
            </a:r>
          </a:p>
          <a:p>
            <a:pPr marL="342900" indent="-342900">
              <a:buFont typeface="Arial" panose="020B0604020202020204" pitchFamily="34" charset="0"/>
              <a:buChar char="•"/>
            </a:pPr>
            <a:r>
              <a:rPr lang="en-US" dirty="0">
                <a:solidFill>
                  <a:srgbClr val="003F72"/>
                </a:solidFill>
              </a:rPr>
              <a:t>Expressive Arts: Music Matters, Strings &amp; Stripes, Creative Writing</a:t>
            </a:r>
            <a:endParaRPr lang="en-US" dirty="0">
              <a:solidFill>
                <a:srgbClr val="003F72"/>
              </a:solidFill>
              <a:cs typeface="Calibri"/>
            </a:endParaRPr>
          </a:p>
          <a:p>
            <a:pPr marL="342900" indent="-342900">
              <a:buFont typeface="Arial" panose="020B0604020202020204" pitchFamily="34" charset="0"/>
              <a:buChar char="•"/>
            </a:pPr>
            <a:r>
              <a:rPr lang="en-US" dirty="0">
                <a:solidFill>
                  <a:srgbClr val="003F72"/>
                </a:solidFill>
              </a:rPr>
              <a:t>Aromatherapy</a:t>
            </a:r>
            <a:endParaRPr lang="en-US" dirty="0">
              <a:solidFill>
                <a:srgbClr val="003F72"/>
              </a:solidFill>
              <a:cs typeface="Calibri"/>
            </a:endParaRPr>
          </a:p>
          <a:p>
            <a:pPr marL="342900" indent="-342900">
              <a:buFont typeface="Arial" panose="020B0604020202020204" pitchFamily="34" charset="0"/>
              <a:buChar char="•"/>
            </a:pPr>
            <a:r>
              <a:rPr lang="en-US" dirty="0">
                <a:solidFill>
                  <a:srgbClr val="003F72"/>
                </a:solidFill>
                <a:cs typeface="Calibri"/>
              </a:rPr>
              <a:t>Music Therapy &amp; Art Therapy</a:t>
            </a:r>
            <a:endParaRPr lang="en-US" dirty="0">
              <a:solidFill>
                <a:srgbClr val="003F72"/>
              </a:solidFill>
            </a:endParaRPr>
          </a:p>
          <a:p>
            <a:pPr marL="342900" indent="-342900">
              <a:buFont typeface="Arial" panose="020B0604020202020204" pitchFamily="34" charset="0"/>
              <a:buChar char="•"/>
            </a:pPr>
            <a:r>
              <a:rPr lang="en-US" dirty="0">
                <a:solidFill>
                  <a:srgbClr val="003F72"/>
                </a:solidFill>
              </a:rPr>
              <a:t>Spirit &amp; Soul</a:t>
            </a:r>
          </a:p>
          <a:p>
            <a:pPr marL="342900" indent="-342900">
              <a:buFont typeface="Arial" panose="020B0604020202020204" pitchFamily="34" charset="0"/>
              <a:buChar char="•"/>
            </a:pPr>
            <a:r>
              <a:rPr lang="en-US" dirty="0">
                <a:solidFill>
                  <a:srgbClr val="003F72"/>
                </a:solidFill>
              </a:rPr>
              <a:t>Nicotine Cessation</a:t>
            </a:r>
            <a:endParaRPr lang="en-US" dirty="0">
              <a:solidFill>
                <a:srgbClr val="003F72"/>
              </a:solidFill>
              <a:cs typeface="Calibri"/>
            </a:endParaRPr>
          </a:p>
          <a:p>
            <a:pPr marL="342900" indent="-342900">
              <a:buFont typeface="Arial" panose="020B0604020202020204" pitchFamily="34" charset="0"/>
              <a:buChar char="•"/>
            </a:pPr>
            <a:r>
              <a:rPr lang="en-US" dirty="0">
                <a:solidFill>
                  <a:srgbClr val="003F72"/>
                </a:solidFill>
              </a:rPr>
              <a:t>Chronic Pain Shared Medical Appointment</a:t>
            </a:r>
          </a:p>
          <a:p>
            <a:pPr marL="342900" indent="-342900">
              <a:buFont typeface="Arial" panose="020B0604020202020204" pitchFamily="34" charset="0"/>
              <a:buChar char="•"/>
            </a:pPr>
            <a:r>
              <a:rPr lang="en-US" dirty="0">
                <a:solidFill>
                  <a:srgbClr val="003F72"/>
                </a:solidFill>
              </a:rPr>
              <a:t>Stress Management Shared Medical Appointment</a:t>
            </a:r>
          </a:p>
          <a:p>
            <a:pPr marL="342900" indent="-342900">
              <a:buFont typeface="Arial" panose="020B0604020202020204" pitchFamily="34" charset="0"/>
              <a:buChar char="•"/>
            </a:pPr>
            <a:r>
              <a:rPr lang="en-US" b="1" dirty="0">
                <a:solidFill>
                  <a:srgbClr val="003F72"/>
                </a:solidFill>
              </a:rPr>
              <a:t>Taking Charge of My Life and Health</a:t>
            </a:r>
            <a:endParaRPr lang="en-US" b="1" dirty="0">
              <a:solidFill>
                <a:srgbClr val="003F72"/>
              </a:solidFill>
              <a:cs typeface="Calibri"/>
            </a:endParaRPr>
          </a:p>
          <a:p>
            <a:pPr marL="342900" indent="-342900">
              <a:buFont typeface="Arial" panose="020B0604020202020204" pitchFamily="34" charset="0"/>
              <a:buChar char="•"/>
            </a:pPr>
            <a:r>
              <a:rPr lang="en-US" dirty="0">
                <a:solidFill>
                  <a:srgbClr val="003F72"/>
                </a:solidFill>
              </a:rPr>
              <a:t>Whole Health THRIVE</a:t>
            </a:r>
            <a:endParaRPr lang="en-US" dirty="0">
              <a:solidFill>
                <a:srgbClr val="003F72"/>
              </a:solidFill>
              <a:cs typeface="Calibri" panose="020F0502020204030204"/>
            </a:endParaRPr>
          </a:p>
          <a:p>
            <a:endParaRPr lang="en-US" sz="1400" dirty="0">
              <a:solidFill>
                <a:srgbClr val="003F72"/>
              </a:solidFill>
              <a:cs typeface="Calibri"/>
            </a:endParaRPr>
          </a:p>
          <a:p>
            <a:endParaRPr lang="en-US" dirty="0"/>
          </a:p>
        </p:txBody>
      </p:sp>
      <p:sp>
        <p:nvSpPr>
          <p:cNvPr id="13" name="TextBox 12">
            <a:extLst>
              <a:ext uri="{FF2B5EF4-FFF2-40B4-BE49-F238E27FC236}">
                <a16:creationId xmlns:a16="http://schemas.microsoft.com/office/drawing/2014/main" id="{9CDC6D20-A595-FC24-C93B-0FB2DE6693A3}"/>
              </a:ext>
            </a:extLst>
          </p:cNvPr>
          <p:cNvSpPr txBox="1"/>
          <p:nvPr/>
        </p:nvSpPr>
        <p:spPr>
          <a:xfrm>
            <a:off x="1594543" y="1580291"/>
            <a:ext cx="8718487" cy="400110"/>
          </a:xfrm>
          <a:prstGeom prst="rect">
            <a:avLst/>
          </a:prstGeom>
          <a:noFill/>
        </p:spPr>
        <p:txBody>
          <a:bodyPr wrap="square" rtlCol="0">
            <a:spAutoFit/>
          </a:bodyPr>
          <a:lstStyle/>
          <a:p>
            <a:pPr algn="ctr"/>
            <a:r>
              <a:rPr lang="en-US" sz="2000" b="1" u="sng" dirty="0">
                <a:solidFill>
                  <a:srgbClr val="003F72"/>
                </a:solidFill>
              </a:rPr>
              <a:t>Self-Care/Skill Building &amp; Support</a:t>
            </a:r>
          </a:p>
        </p:txBody>
      </p:sp>
      <p:pic>
        <p:nvPicPr>
          <p:cNvPr id="15" name="Picture 14" descr="Two people exercising&#10;&#10;Description automatically generated with medium confidence">
            <a:extLst>
              <a:ext uri="{FF2B5EF4-FFF2-40B4-BE49-F238E27FC236}">
                <a16:creationId xmlns:a16="http://schemas.microsoft.com/office/drawing/2014/main" id="{74C4FCC7-7206-29CB-D91E-4E68FCD3FD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579769" y="4138645"/>
            <a:ext cx="3087699" cy="20588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97688293"/>
      </p:ext>
    </p:extLst>
  </p:cSld>
  <p:clrMapOvr>
    <a:masterClrMapping/>
  </p:clrMapOvr>
</p:sld>
</file>

<file path=ppt/theme/theme1.xml><?xml version="1.0" encoding="utf-8"?>
<a:theme xmlns:a="http://schemas.openxmlformats.org/drawingml/2006/main" name="Whole Health Master Slide">
  <a:themeElements>
    <a:clrScheme name="Live Whole Health 1">
      <a:dk1>
        <a:srgbClr val="003F71"/>
      </a:dk1>
      <a:lt1>
        <a:srgbClr val="FFFFFF"/>
      </a:lt1>
      <a:dk2>
        <a:srgbClr val="000000"/>
      </a:dk2>
      <a:lt2>
        <a:srgbClr val="E7E6E6"/>
      </a:lt2>
      <a:accent1>
        <a:srgbClr val="0083BD"/>
      </a:accent1>
      <a:accent2>
        <a:srgbClr val="FFC000"/>
      </a:accent2>
      <a:accent3>
        <a:srgbClr val="C9CAC8"/>
      </a:accent3>
      <a:accent4>
        <a:srgbClr val="5E9CAE"/>
      </a:accent4>
      <a:accent5>
        <a:srgbClr val="6FD3E3"/>
      </a:accent5>
      <a:accent6>
        <a:srgbClr val="BDE18A"/>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Live Whole Health Master Slides 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SharedWithUsers xmlns="416cd7de-a820-4f1c-9b95-ee217b3022c9">
      <UserInfo>
        <DisplayName>Aronoff, Julie H. (VHACLE)</DisplayName>
        <AccountId>44</AccountId>
        <AccountType/>
      </UserInfo>
      <UserInfo>
        <DisplayName>Caito, Jon A.</DisplayName>
        <AccountId>94</AccountId>
        <AccountType/>
      </UserInfo>
    </SharedWithUsers>
    <TaxCatchAll xmlns="416cd7de-a820-4f1c-9b95-ee217b3022c9" xsi:nil="true"/>
    <lcf76f155ced4ddcb4097134ff3c332f xmlns="0f1992f3-63ec-4ed6-be9b-3ed30addbff2">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A17B933727F9741A3E263167384C9AD" ma:contentTypeVersion="15" ma:contentTypeDescription="Create a new document." ma:contentTypeScope="" ma:versionID="f7f5604529a5f0d76b9025f129f664dd">
  <xsd:schema xmlns:xsd="http://www.w3.org/2001/XMLSchema" xmlns:xs="http://www.w3.org/2001/XMLSchema" xmlns:p="http://schemas.microsoft.com/office/2006/metadata/properties" xmlns:ns1="http://schemas.microsoft.com/sharepoint/v3" xmlns:ns2="0f1992f3-63ec-4ed6-be9b-3ed30addbff2" xmlns:ns3="416cd7de-a820-4f1c-9b95-ee217b3022c9" targetNamespace="http://schemas.microsoft.com/office/2006/metadata/properties" ma:root="true" ma:fieldsID="8dc0ebffcdd45f94a1e55f7ecad4df59" ns1:_="" ns2:_="" ns3:_="">
    <xsd:import namespace="http://schemas.microsoft.com/sharepoint/v3"/>
    <xsd:import namespace="0f1992f3-63ec-4ed6-be9b-3ed30addbff2"/>
    <xsd:import namespace="416cd7de-a820-4f1c-9b95-ee217b3022c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1:_ip_UnifiedCompliancePolicyProperties" minOccurs="0"/>
                <xsd:element ref="ns1:_ip_UnifiedCompliancePolicyUIAction"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2" nillable="true" ma:displayName="Unified Compliance Policy Properties" ma:hidden="true" ma:internalName="_ip_UnifiedCompliancePolicyProperties">
      <xsd:simpleType>
        <xsd:restriction base="dms:Note"/>
      </xsd:simpleType>
    </xsd:element>
    <xsd:element name="_ip_UnifiedCompliancePolicyUIAction" ma:index="1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f1992f3-63ec-4ed6-be9b-3ed30addbf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ac6538-d41a-4f9a-bd67-5f7ae81a6d74"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16cd7de-a820-4f1c-9b95-ee217b3022c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48dc2d95-54bf-4df9-a0e2-4c9153b8ba7a}" ma:internalName="TaxCatchAll" ma:showField="CatchAllData" ma:web="416cd7de-a820-4f1c-9b95-ee217b3022c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876E04-A4FA-495A-8026-8604B9FB27C8}">
  <ds:schemaRefs>
    <ds:schemaRef ds:uri="http://schemas.microsoft.com/office/infopath/2007/PartnerControls"/>
    <ds:schemaRef ds:uri="http://www.w3.org/XML/1998/namespace"/>
    <ds:schemaRef ds:uri="http://purl.org/dc/terms/"/>
    <ds:schemaRef ds:uri="http://schemas.microsoft.com/office/2006/metadata/properties"/>
    <ds:schemaRef ds:uri="http://schemas.microsoft.com/office/2006/documentManagement/types"/>
    <ds:schemaRef ds:uri="http://schemas.microsoft.com/sharepoint/v3"/>
    <ds:schemaRef ds:uri="http://schemas.openxmlformats.org/package/2006/metadata/core-properties"/>
    <ds:schemaRef ds:uri="http://purl.org/dc/elements/1.1/"/>
    <ds:schemaRef ds:uri="416cd7de-a820-4f1c-9b95-ee217b3022c9"/>
    <ds:schemaRef ds:uri="0f1992f3-63ec-4ed6-be9b-3ed30addbff2"/>
    <ds:schemaRef ds:uri="http://purl.org/dc/dcmitype/"/>
  </ds:schemaRefs>
</ds:datastoreItem>
</file>

<file path=customXml/itemProps2.xml><?xml version="1.0" encoding="utf-8"?>
<ds:datastoreItem xmlns:ds="http://schemas.openxmlformats.org/officeDocument/2006/customXml" ds:itemID="{EBCF8B4B-0727-425A-BB89-947283A85107}">
  <ds:schemaRefs>
    <ds:schemaRef ds:uri="0f1992f3-63ec-4ed6-be9b-3ed30addbff2"/>
    <ds:schemaRef ds:uri="416cd7de-a820-4f1c-9b95-ee217b3022c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DC4DF04F-373C-4A36-96CB-918F1F90DE5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122</TotalTime>
  <Words>1275</Words>
  <Application>Microsoft Office PowerPoint</Application>
  <PresentationFormat>Widescreen</PresentationFormat>
  <Paragraphs>202</Paragraphs>
  <Slides>18</Slides>
  <Notes>12</Notes>
  <HiddenSlides>0</HiddenSlides>
  <MMClips>1</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18</vt:i4>
      </vt:variant>
    </vt:vector>
  </HeadingPairs>
  <TitlesOfParts>
    <vt:vector size="27" baseType="lpstr">
      <vt:lpstr>Apple Symbols</vt:lpstr>
      <vt:lpstr>Arial</vt:lpstr>
      <vt:lpstr>Calibri</vt:lpstr>
      <vt:lpstr>Courier New</vt:lpstr>
      <vt:lpstr>Georgia</vt:lpstr>
      <vt:lpstr>Monaco</vt:lpstr>
      <vt:lpstr>Wingdings</vt:lpstr>
      <vt:lpstr>Whole Health Master Slide</vt:lpstr>
      <vt:lpstr>Live Whole Health Master Slides 2</vt:lpstr>
      <vt:lpstr>Beyond The Doctor’s Office:  The VA’s Whole Health approach to care and the Community Connection</vt:lpstr>
      <vt:lpstr>Click To Insert Title • Text boxes can move to accommodate content Size 30pt, Calibri Bold, RGB 255,255,255</vt:lpstr>
      <vt:lpstr>PowerPoint Presentation</vt:lpstr>
      <vt:lpstr>PowerPoint Presentation</vt:lpstr>
      <vt:lpstr>Click To Insert Title • Text boxes can move to accommodate content • Size 30pt, Calibri Bold, RGB 255,255,255 </vt:lpstr>
      <vt:lpstr>Exceptional Care: Veteran-centered</vt:lpstr>
      <vt:lpstr>• Media/Video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VHA Whole Health PowerPoint Presentation Template</dc:title>
  <dc:subject/>
  <dc:creator>U.S. Department of Veterans Affairs, Office of Patient Centered Care and Cultural Transformation</dc:creator>
  <cp:keywords>PPT, OPCCCT, presentation, Whole Health, Office of Patient Centered Care and Cultural Transformation</cp:keywords>
  <dc:description/>
  <cp:lastModifiedBy>Sandra Hoffman</cp:lastModifiedBy>
  <cp:revision>9</cp:revision>
  <dcterms:created xsi:type="dcterms:W3CDTF">2019-08-22T12:28:42Z</dcterms:created>
  <dcterms:modified xsi:type="dcterms:W3CDTF">2024-04-01T19:09:29Z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0x0101009A17B933727F9741A3E263167384C9AD</vt:lpwstr>
  </property>
  <property fmtid="{D5CDD505-2E9C-101B-9397-08002B2CF9AE}" pid="3" name="MediaServiceImageTags">
    <vt:lpwstr/>
  </property>
</Properties>
</file>