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 id="279" r:id="rId4"/>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5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6983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4133631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361112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285972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40405560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697441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2529240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2114025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18084034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3308066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2172809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2620903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8592247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3649145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202349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330827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111F37F-64E7-465D-9E0F-B1D75625D9C4}" type="datetimeFigureOut">
              <a:rPr lang="en-US" smtClean="0"/>
              <a:t>3/23/2022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B088BA5-6595-42B4-B14B-74425C41C472}" type="slidenum">
              <a:rPr lang="en-US" smtClean="0"/>
              <a:t>‹#›</a:t>
            </a:fld>
            <a:endParaRPr lang="en-US" dirty="0"/>
          </a:p>
        </p:txBody>
      </p:sp>
    </p:spTree>
    <p:extLst>
      <p:ext uri="{BB962C8B-B14F-4D97-AF65-F5344CB8AC3E}">
        <p14:creationId xmlns:p14="http://schemas.microsoft.com/office/powerpoint/2010/main" val="813274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111F37F-64E7-465D-9E0F-B1D75625D9C4}" type="datetimeFigureOut">
              <a:rPr lang="en-US" smtClean="0"/>
              <a:t>3/23/2022</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B088BA5-6595-42B4-B14B-74425C41C472}" type="slidenum">
              <a:rPr lang="en-US" smtClean="0"/>
              <a:t>‹#›</a:t>
            </a:fld>
            <a:endParaRPr lang="en-US" dirty="0"/>
          </a:p>
        </p:txBody>
      </p:sp>
    </p:spTree>
    <p:extLst>
      <p:ext uri="{BB962C8B-B14F-4D97-AF65-F5344CB8AC3E}">
        <p14:creationId xmlns:p14="http://schemas.microsoft.com/office/powerpoint/2010/main" val="17343524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4E76-8816-4FEE-AD0E-A03645D0DE8F}"/>
              </a:ext>
            </a:extLst>
          </p:cNvPr>
          <p:cNvSpPr>
            <a:spLocks noGrp="1"/>
          </p:cNvSpPr>
          <p:nvPr>
            <p:ph type="title"/>
          </p:nvPr>
        </p:nvSpPr>
        <p:spPr>
          <a:xfrm>
            <a:off x="684212" y="4163627"/>
            <a:ext cx="8534400" cy="1830773"/>
          </a:xfrm>
        </p:spPr>
        <p:txBody>
          <a:bodyPr>
            <a:normAutofit fontScale="90000"/>
          </a:bodyPr>
          <a:lstStyle/>
          <a:p>
            <a:r>
              <a:rPr lang="en-US" dirty="0"/>
              <a:t>Rick ford, lisw-s</a:t>
            </a:r>
            <a:br>
              <a:rPr lang="en-US" dirty="0"/>
            </a:br>
            <a:r>
              <a:rPr lang="en-US" dirty="0"/>
              <a:t>chris Bivens, RN, BSN</a:t>
            </a:r>
            <a:br>
              <a:rPr lang="en-US" dirty="0"/>
            </a:br>
            <a:br>
              <a:rPr lang="en-US" dirty="0"/>
            </a:br>
            <a:endParaRPr lang="en-US" dirty="0"/>
          </a:p>
        </p:txBody>
      </p:sp>
      <p:sp>
        <p:nvSpPr>
          <p:cNvPr id="3" name="Content Placeholder 2">
            <a:extLst>
              <a:ext uri="{FF2B5EF4-FFF2-40B4-BE49-F238E27FC236}">
                <a16:creationId xmlns:a16="http://schemas.microsoft.com/office/drawing/2014/main" id="{22F8E54B-C708-4B09-A7AC-ABAC96FD66E4}"/>
              </a:ext>
            </a:extLst>
          </p:cNvPr>
          <p:cNvSpPr>
            <a:spLocks noGrp="1"/>
          </p:cNvSpPr>
          <p:nvPr>
            <p:ph idx="1"/>
          </p:nvPr>
        </p:nvSpPr>
        <p:spPr/>
        <p:txBody>
          <a:bodyPr/>
          <a:lstStyle/>
          <a:p>
            <a:pPr marL="0" indent="0">
              <a:buNone/>
            </a:pPr>
            <a:r>
              <a:rPr lang="en-US" sz="3600" dirty="0"/>
              <a:t>QRT AND OVERDOSE PREVENTION IN ASHLAND COUNTY: r.s.v.p. Conference  3-30-22</a:t>
            </a:r>
            <a:br>
              <a:rPr lang="en-US" sz="3600" dirty="0"/>
            </a:br>
            <a:br>
              <a:rPr lang="en-US" dirty="0"/>
            </a:br>
            <a:endParaRPr lang="en-US" dirty="0"/>
          </a:p>
        </p:txBody>
      </p:sp>
    </p:spTree>
    <p:extLst>
      <p:ext uri="{BB962C8B-B14F-4D97-AF65-F5344CB8AC3E}">
        <p14:creationId xmlns:p14="http://schemas.microsoft.com/office/powerpoint/2010/main" val="589925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55855-7EB4-4F2E-A44C-497E01A2F749}"/>
              </a:ext>
            </a:extLst>
          </p:cNvPr>
          <p:cNvSpPr>
            <a:spLocks noGrp="1"/>
          </p:cNvSpPr>
          <p:nvPr>
            <p:ph type="title"/>
          </p:nvPr>
        </p:nvSpPr>
        <p:spPr/>
        <p:txBody>
          <a:bodyPr>
            <a:normAutofit/>
          </a:bodyPr>
          <a:lstStyle/>
          <a:p>
            <a:r>
              <a:rPr lang="en-US" sz="2400" dirty="0">
                <a:latin typeface="Papyrus" panose="03070502060502030205" pitchFamily="66" charset="0"/>
              </a:rPr>
              <a:t>Medication-Assisted Treatment (MAT) and Medication for Opioid Use Disorder (MOUD)</a:t>
            </a:r>
          </a:p>
        </p:txBody>
      </p:sp>
      <p:sp>
        <p:nvSpPr>
          <p:cNvPr id="3" name="Content Placeholder 2">
            <a:extLst>
              <a:ext uri="{FF2B5EF4-FFF2-40B4-BE49-F238E27FC236}">
                <a16:creationId xmlns:a16="http://schemas.microsoft.com/office/drawing/2014/main" id="{18C908EA-4617-476A-9655-7B09275F40A0}"/>
              </a:ext>
            </a:extLst>
          </p:cNvPr>
          <p:cNvSpPr>
            <a:spLocks noGrp="1"/>
          </p:cNvSpPr>
          <p:nvPr>
            <p:ph idx="1"/>
          </p:nvPr>
        </p:nvSpPr>
        <p:spPr/>
        <p:txBody>
          <a:bodyPr/>
          <a:lstStyle/>
          <a:p>
            <a:r>
              <a:rPr lang="en-US" dirty="0"/>
              <a:t>MAT is a proven treatment for opioid use disorder. The backbone of this treatment is FDA approved medications. Methadone and buprenorphine, activate opioid receptors in the brain, preventing painful opioid withdrawal symptoms without causing euphoria; naltrexone blocks the effects of opioids.</a:t>
            </a:r>
          </a:p>
          <a:p>
            <a:endParaRPr lang="en-US" dirty="0"/>
          </a:p>
        </p:txBody>
      </p:sp>
    </p:spTree>
    <p:extLst>
      <p:ext uri="{BB962C8B-B14F-4D97-AF65-F5344CB8AC3E}">
        <p14:creationId xmlns:p14="http://schemas.microsoft.com/office/powerpoint/2010/main" val="4264508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0C2B5-D9A8-4126-9EE9-95B3B3D79079}"/>
              </a:ext>
            </a:extLst>
          </p:cNvPr>
          <p:cNvSpPr>
            <a:spLocks noGrp="1"/>
          </p:cNvSpPr>
          <p:nvPr>
            <p:ph type="title"/>
          </p:nvPr>
        </p:nvSpPr>
        <p:spPr/>
        <p:txBody>
          <a:bodyPr/>
          <a:lstStyle/>
          <a:p>
            <a:r>
              <a:rPr lang="en-US" dirty="0">
                <a:latin typeface="Papyrus" panose="03070502060502030205" pitchFamily="66" charset="0"/>
              </a:rPr>
              <a:t>Academic detailing</a:t>
            </a:r>
          </a:p>
        </p:txBody>
      </p:sp>
      <p:sp>
        <p:nvSpPr>
          <p:cNvPr id="3" name="Content Placeholder 2">
            <a:extLst>
              <a:ext uri="{FF2B5EF4-FFF2-40B4-BE49-F238E27FC236}">
                <a16:creationId xmlns:a16="http://schemas.microsoft.com/office/drawing/2014/main" id="{BF4E0ED3-2336-4217-92DF-9F8F13A2C555}"/>
              </a:ext>
            </a:extLst>
          </p:cNvPr>
          <p:cNvSpPr>
            <a:spLocks noGrp="1"/>
          </p:cNvSpPr>
          <p:nvPr>
            <p:ph idx="1"/>
          </p:nvPr>
        </p:nvSpPr>
        <p:spPr/>
        <p:txBody>
          <a:bodyPr/>
          <a:lstStyle/>
          <a:p>
            <a:r>
              <a:rPr lang="en-US" dirty="0"/>
              <a:t>Academic detailing consists of structured visits to healthcare providers by trained professionals. They provide tailored training and technical assistance, helping healthcare providers use best practices.</a:t>
            </a:r>
          </a:p>
        </p:txBody>
      </p:sp>
    </p:spTree>
    <p:extLst>
      <p:ext uri="{BB962C8B-B14F-4D97-AF65-F5344CB8AC3E}">
        <p14:creationId xmlns:p14="http://schemas.microsoft.com/office/powerpoint/2010/main" val="3361701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AD534-73C2-4949-AA1A-378529B339C7}"/>
              </a:ext>
            </a:extLst>
          </p:cNvPr>
          <p:cNvSpPr>
            <a:spLocks noGrp="1"/>
          </p:cNvSpPr>
          <p:nvPr>
            <p:ph type="title"/>
          </p:nvPr>
        </p:nvSpPr>
        <p:spPr/>
        <p:txBody>
          <a:bodyPr>
            <a:normAutofit/>
          </a:bodyPr>
          <a:lstStyle/>
          <a:p>
            <a:r>
              <a:rPr lang="en-US" sz="2800" dirty="0">
                <a:latin typeface="Papyrus" panose="03070502060502030205" pitchFamily="66" charset="0"/>
              </a:rPr>
              <a:t>911 good Samaritan laws</a:t>
            </a:r>
          </a:p>
        </p:txBody>
      </p:sp>
      <p:sp>
        <p:nvSpPr>
          <p:cNvPr id="3" name="Content Placeholder 2">
            <a:extLst>
              <a:ext uri="{FF2B5EF4-FFF2-40B4-BE49-F238E27FC236}">
                <a16:creationId xmlns:a16="http://schemas.microsoft.com/office/drawing/2014/main" id="{2F0F4093-04EF-4CAD-82EA-F4AAEFBF4647}"/>
              </a:ext>
            </a:extLst>
          </p:cNvPr>
          <p:cNvSpPr>
            <a:spLocks noGrp="1"/>
          </p:cNvSpPr>
          <p:nvPr>
            <p:ph idx="1"/>
          </p:nvPr>
        </p:nvSpPr>
        <p:spPr/>
        <p:txBody>
          <a:bodyPr/>
          <a:lstStyle/>
          <a:p>
            <a:r>
              <a:rPr lang="en-US" dirty="0"/>
              <a:t>The scope of 911 Good Samaritan Laws varies across U.S. states, but each is written with the goal of reducing barriers to calling 911 in the event of an overdose. This type of legislation may provide overdose victims and/or overdose bystanders with limited immunity from drug-related criminal charges and other criminal or judicial consequences that may otherwise result from calling first responders to the scene.</a:t>
            </a:r>
          </a:p>
        </p:txBody>
      </p:sp>
    </p:spTree>
    <p:extLst>
      <p:ext uri="{BB962C8B-B14F-4D97-AF65-F5344CB8AC3E}">
        <p14:creationId xmlns:p14="http://schemas.microsoft.com/office/powerpoint/2010/main" val="1551468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BB121-0EE1-4222-BF6E-373FEF7BE20E}"/>
              </a:ext>
            </a:extLst>
          </p:cNvPr>
          <p:cNvSpPr>
            <a:spLocks noGrp="1"/>
          </p:cNvSpPr>
          <p:nvPr>
            <p:ph type="title"/>
          </p:nvPr>
        </p:nvSpPr>
        <p:spPr/>
        <p:txBody>
          <a:bodyPr/>
          <a:lstStyle/>
          <a:p>
            <a:r>
              <a:rPr lang="en-US" dirty="0">
                <a:latin typeface="Papyrus" panose="03070502060502030205" pitchFamily="66" charset="0"/>
              </a:rPr>
              <a:t>Syringe service programs</a:t>
            </a:r>
          </a:p>
        </p:txBody>
      </p:sp>
      <p:sp>
        <p:nvSpPr>
          <p:cNvPr id="3" name="Content Placeholder 2">
            <a:extLst>
              <a:ext uri="{FF2B5EF4-FFF2-40B4-BE49-F238E27FC236}">
                <a16:creationId xmlns:a16="http://schemas.microsoft.com/office/drawing/2014/main" id="{18B79B47-5503-49B3-995F-F233758130EA}"/>
              </a:ext>
            </a:extLst>
          </p:cNvPr>
          <p:cNvSpPr>
            <a:spLocks noGrp="1"/>
          </p:cNvSpPr>
          <p:nvPr>
            <p:ph idx="1"/>
          </p:nvPr>
        </p:nvSpPr>
        <p:spPr/>
        <p:txBody>
          <a:bodyPr/>
          <a:lstStyle/>
          <a:p>
            <a:r>
              <a:rPr lang="en-US" dirty="0"/>
              <a:t>Syringe services programs (SSPs) are community-based prevention programs that can provide a range of services, including linkage to substance use disorder treatment; access to and disposal of sterile syringes and injection equipment; testing; treatment for infectious diseases; and linkage to medical, mental health, and social services</a:t>
            </a:r>
          </a:p>
        </p:txBody>
      </p:sp>
    </p:spTree>
    <p:extLst>
      <p:ext uri="{BB962C8B-B14F-4D97-AF65-F5344CB8AC3E}">
        <p14:creationId xmlns:p14="http://schemas.microsoft.com/office/powerpoint/2010/main" val="4163509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5A878-4A2A-4BB7-84FD-76F07212A934}"/>
              </a:ext>
            </a:extLst>
          </p:cNvPr>
          <p:cNvSpPr>
            <a:spLocks noGrp="1"/>
          </p:cNvSpPr>
          <p:nvPr>
            <p:ph type="title"/>
          </p:nvPr>
        </p:nvSpPr>
        <p:spPr/>
        <p:txBody>
          <a:bodyPr>
            <a:normAutofit/>
          </a:bodyPr>
          <a:lstStyle/>
          <a:p>
            <a:r>
              <a:rPr lang="en-US" sz="2800" dirty="0">
                <a:latin typeface="Papyrus" panose="03070502060502030205" pitchFamily="66" charset="0"/>
              </a:rPr>
              <a:t>Signs and symptoms of opioid overdose</a:t>
            </a:r>
          </a:p>
        </p:txBody>
      </p:sp>
      <p:sp>
        <p:nvSpPr>
          <p:cNvPr id="3" name="Content Placeholder 2">
            <a:extLst>
              <a:ext uri="{FF2B5EF4-FFF2-40B4-BE49-F238E27FC236}">
                <a16:creationId xmlns:a16="http://schemas.microsoft.com/office/drawing/2014/main" id="{09C082C2-4A92-482D-B94D-034F00302BF8}"/>
              </a:ext>
            </a:extLst>
          </p:cNvPr>
          <p:cNvSpPr>
            <a:spLocks noGrp="1"/>
          </p:cNvSpPr>
          <p:nvPr>
            <p:ph idx="1"/>
          </p:nvPr>
        </p:nvSpPr>
        <p:spPr/>
        <p:txBody>
          <a:bodyPr>
            <a:normAutofit lnSpcReduction="10000"/>
          </a:bodyPr>
          <a:lstStyle/>
          <a:p>
            <a:r>
              <a:rPr lang="en-US" dirty="0"/>
              <a:t>Marked confusion, delirium, or acting drunk</a:t>
            </a:r>
          </a:p>
          <a:p>
            <a:r>
              <a:rPr lang="en-US" dirty="0"/>
              <a:t>Frequent vomiting</a:t>
            </a:r>
          </a:p>
          <a:p>
            <a:r>
              <a:rPr lang="en-US" dirty="0"/>
              <a:t>Pinpoint pupils</a:t>
            </a:r>
          </a:p>
          <a:p>
            <a:r>
              <a:rPr lang="en-US" dirty="0"/>
              <a:t>Extreme sleepiness, or the inability to wake up</a:t>
            </a:r>
          </a:p>
          <a:p>
            <a:r>
              <a:rPr lang="en-US" dirty="0"/>
              <a:t>Intermittent loss of consciousness</a:t>
            </a:r>
          </a:p>
          <a:p>
            <a:r>
              <a:rPr lang="en-US" dirty="0"/>
              <a:t>Breathing problems, including slowed or irregular breathing</a:t>
            </a:r>
          </a:p>
          <a:p>
            <a:r>
              <a:rPr lang="en-US" dirty="0"/>
              <a:t>Respiratory arrest (absence of breathing)</a:t>
            </a:r>
          </a:p>
          <a:p>
            <a:r>
              <a:rPr lang="en-US" dirty="0"/>
              <a:t>Cold, clammy skin, or bluish skin around the lips or under the fingernails</a:t>
            </a:r>
          </a:p>
        </p:txBody>
      </p:sp>
    </p:spTree>
    <p:extLst>
      <p:ext uri="{BB962C8B-B14F-4D97-AF65-F5344CB8AC3E}">
        <p14:creationId xmlns:p14="http://schemas.microsoft.com/office/powerpoint/2010/main" val="2826386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8F1EF17D-1B70-428C-8A8A-A2C5B390E1E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1" name="Straight Connector 10">
              <a:extLst>
                <a:ext uri="{FF2B5EF4-FFF2-40B4-BE49-F238E27FC236}">
                  <a16:creationId xmlns:a16="http://schemas.microsoft.com/office/drawing/2014/main" id="{12FAEDF3-CEC8-4BF6-8EA7-4079C471838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398DB8F4-CD77-4FCC-8544-ADE8B478C151}"/>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22202DFE-039D-48E4-8536-FA30F248947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1F05E26-510E-4164-83C7-28E4FE9D7EA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632161A-50D4-4D96-887A-98FC9209310C}"/>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useBgFill="1">
        <p:nvSpPr>
          <p:cNvPr id="17" name="Rectangle 16">
            <a:extLst>
              <a:ext uri="{FF2B5EF4-FFF2-40B4-BE49-F238E27FC236}">
                <a16:creationId xmlns:a16="http://schemas.microsoft.com/office/drawing/2014/main" id="{BADDD09E-8094-4188-9090-C1C7840FE7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8539350-8BE8-4560-BFBB-F557140C0D5F}"/>
              </a:ext>
            </a:extLst>
          </p:cNvPr>
          <p:cNvSpPr>
            <a:spLocks noGrp="1"/>
          </p:cNvSpPr>
          <p:nvPr>
            <p:ph type="title"/>
          </p:nvPr>
        </p:nvSpPr>
        <p:spPr>
          <a:xfrm>
            <a:off x="6084114" y="4487332"/>
            <a:ext cx="4205003" cy="1507067"/>
          </a:xfrm>
        </p:spPr>
        <p:txBody>
          <a:bodyPr vert="horz" lIns="91440" tIns="45720" rIns="91440" bIns="45720" rtlCol="0" anchor="ctr">
            <a:normAutofit/>
          </a:bodyPr>
          <a:lstStyle/>
          <a:p>
            <a:r>
              <a:rPr lang="en-US" sz="2800" dirty="0">
                <a:latin typeface="Papyrus" panose="03070502060502030205" pitchFamily="66" charset="0"/>
              </a:rPr>
              <a:t>Responding to an overdose</a:t>
            </a:r>
          </a:p>
        </p:txBody>
      </p:sp>
      <p:sp>
        <p:nvSpPr>
          <p:cNvPr id="19" name="Snip Diagonal Corner Rectangle 24">
            <a:extLst>
              <a:ext uri="{FF2B5EF4-FFF2-40B4-BE49-F238E27FC236}">
                <a16:creationId xmlns:a16="http://schemas.microsoft.com/office/drawing/2014/main" id="{C58F6CE0-025D-40A5-AEF1-00954E3F98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4000" y="620722"/>
            <a:ext cx="5136155" cy="5286838"/>
          </a:xfrm>
          <a:prstGeom prst="snip2DiagRect">
            <a:avLst>
              <a:gd name="adj1" fmla="val 9954"/>
              <a:gd name="adj2" fmla="val 0"/>
            </a:avLst>
          </a:prstGeom>
          <a:solidFill>
            <a:schemeClr val="tx1"/>
          </a:solidFill>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a:extLst>
              <a:ext uri="{FF2B5EF4-FFF2-40B4-BE49-F238E27FC236}">
                <a16:creationId xmlns:a16="http://schemas.microsoft.com/office/drawing/2014/main" id="{F7BF9842-F9BA-4AE9-9D41-533C5B117648}"/>
              </a:ext>
            </a:extLst>
          </p:cNvPr>
          <p:cNvPicPr>
            <a:picLocks noGrp="1" noChangeAspect="1"/>
          </p:cNvPicPr>
          <p:nvPr>
            <p:ph sz="half" idx="2"/>
          </p:nvPr>
        </p:nvPicPr>
        <p:blipFill rotWithShape="1">
          <a:blip r:embed="rId2"/>
          <a:srcRect b="7777"/>
          <a:stretch/>
        </p:blipFill>
        <p:spPr>
          <a:xfrm>
            <a:off x="797204" y="786117"/>
            <a:ext cx="4822053" cy="5121444"/>
          </a:xfrm>
          <a:custGeom>
            <a:avLst/>
            <a:gdLst/>
            <a:ahLst/>
            <a:cxnLst/>
            <a:rect l="l" t="t" r="r" b="b"/>
            <a:pathLst>
              <a:path w="4809744" h="4956048">
                <a:moveTo>
                  <a:pt x="478762" y="0"/>
                </a:moveTo>
                <a:lnTo>
                  <a:pt x="4809744" y="0"/>
                </a:lnTo>
                <a:lnTo>
                  <a:pt x="4809744" y="4477286"/>
                </a:lnTo>
                <a:lnTo>
                  <a:pt x="4330982" y="4956048"/>
                </a:lnTo>
                <a:lnTo>
                  <a:pt x="0" y="4956048"/>
                </a:lnTo>
                <a:lnTo>
                  <a:pt x="0" y="478762"/>
                </a:lnTo>
                <a:close/>
              </a:path>
            </a:pathLst>
          </a:custGeom>
        </p:spPr>
      </p:pic>
      <p:sp>
        <p:nvSpPr>
          <p:cNvPr id="3" name="Content Placeholder 2">
            <a:extLst>
              <a:ext uri="{FF2B5EF4-FFF2-40B4-BE49-F238E27FC236}">
                <a16:creationId xmlns:a16="http://schemas.microsoft.com/office/drawing/2014/main" id="{2A907D87-4531-4D91-8C16-4281D474AB50}"/>
              </a:ext>
            </a:extLst>
          </p:cNvPr>
          <p:cNvSpPr>
            <a:spLocks noGrp="1"/>
          </p:cNvSpPr>
          <p:nvPr>
            <p:ph sz="half" idx="1"/>
          </p:nvPr>
        </p:nvSpPr>
        <p:spPr>
          <a:xfrm>
            <a:off x="6095998" y="685800"/>
            <a:ext cx="4819653" cy="3615267"/>
          </a:xfrm>
        </p:spPr>
        <p:txBody>
          <a:bodyPr vert="horz" lIns="91440" tIns="45720" rIns="91440" bIns="45720" rtlCol="0" anchor="ctr">
            <a:normAutofit fontScale="40000" lnSpcReduction="20000"/>
          </a:bodyPr>
          <a:lstStyle/>
          <a:p>
            <a:r>
              <a:rPr lang="en-US" sz="1800" dirty="0"/>
              <a:t>STEP 1. Stimulate them awake by yelling their name and administering a hard sternum rub to the chest plate.</a:t>
            </a:r>
          </a:p>
          <a:p>
            <a:endParaRPr lang="en-US" sz="1800" dirty="0"/>
          </a:p>
          <a:p>
            <a:r>
              <a:rPr lang="en-US" sz="1800" dirty="0"/>
              <a:t>STEP 2. If you have naloxone/Narcan, use it. Administer one dose every two minutes.</a:t>
            </a:r>
          </a:p>
          <a:p>
            <a:endParaRPr lang="en-US" sz="1800" dirty="0"/>
          </a:p>
          <a:p>
            <a:r>
              <a:rPr lang="en-US" sz="1800" dirty="0"/>
              <a:t>Injectable: Draw up entire vial and inject into thigh muscle (must be muscle’ed to work)</a:t>
            </a:r>
          </a:p>
          <a:p>
            <a:r>
              <a:rPr lang="en-US" sz="1800" dirty="0"/>
              <a:t>Nasal: Stick the device all the way up one nostril and click the plunger, make sure the device is inserted fully (medication will absorb through the sinuses)</a:t>
            </a:r>
          </a:p>
          <a:p>
            <a:r>
              <a:rPr lang="en-US" sz="1800" dirty="0"/>
              <a:t>STEP 3. Call 911, explain someone is not responsive and not breathing</a:t>
            </a:r>
          </a:p>
          <a:p>
            <a:endParaRPr lang="en-US" sz="1800" dirty="0"/>
          </a:p>
          <a:p>
            <a:r>
              <a:rPr lang="en-US" sz="1800" dirty="0"/>
              <a:t>STEP 4. Provide rescue breathing</a:t>
            </a:r>
          </a:p>
          <a:p>
            <a:endParaRPr lang="en-US" sz="1800" dirty="0"/>
          </a:p>
          <a:p>
            <a:r>
              <a:rPr lang="en-US" sz="1800" dirty="0"/>
              <a:t>Get the person on their back, tip their head back to straighten the airway, pinch their nose, put your mouth over theirs and form a seal, one breath every five seconds</a:t>
            </a:r>
          </a:p>
          <a:p>
            <a:r>
              <a:rPr lang="en-US" sz="1800" dirty="0"/>
              <a:t>STEP 5. When the person starts to breathe regularly on their own, roll them into a recovery position on their side</a:t>
            </a:r>
          </a:p>
          <a:p>
            <a:endParaRPr lang="en-US" sz="1800" dirty="0"/>
          </a:p>
          <a:p>
            <a:r>
              <a:rPr lang="en-US" sz="1800" dirty="0"/>
              <a:t>STEP 6. Be gentle with them and yourself afterwards!</a:t>
            </a:r>
          </a:p>
        </p:txBody>
      </p:sp>
      <p:grpSp>
        <p:nvGrpSpPr>
          <p:cNvPr id="21" name="Group 20">
            <a:extLst>
              <a:ext uri="{FF2B5EF4-FFF2-40B4-BE49-F238E27FC236}">
                <a16:creationId xmlns:a16="http://schemas.microsoft.com/office/drawing/2014/main" id="{D8025A22-9C86-4108-A289-BD5650A8EA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22" name="Straight Connector 21">
              <a:extLst>
                <a:ext uri="{FF2B5EF4-FFF2-40B4-BE49-F238E27FC236}">
                  <a16:creationId xmlns:a16="http://schemas.microsoft.com/office/drawing/2014/main" id="{59A3623F-EF59-4F0B-9030-79CB7F9950E2}"/>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9EBD0F53-A43D-414A-8653-E9F1D361034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4" name="Straight Connector 23">
              <a:extLst>
                <a:ext uri="{FF2B5EF4-FFF2-40B4-BE49-F238E27FC236}">
                  <a16:creationId xmlns:a16="http://schemas.microsoft.com/office/drawing/2014/main" id="{908661C0-6128-4F64-8EDF-2D73D5F4764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5" name="Straight Connector 24">
              <a:extLst>
                <a:ext uri="{FF2B5EF4-FFF2-40B4-BE49-F238E27FC236}">
                  <a16:creationId xmlns:a16="http://schemas.microsoft.com/office/drawing/2014/main" id="{C8AFEF08-AFBA-4125-B170-D3EB3E11DB64}"/>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6" name="Straight Connector 25">
              <a:extLst>
                <a:ext uri="{FF2B5EF4-FFF2-40B4-BE49-F238E27FC236}">
                  <a16:creationId xmlns:a16="http://schemas.microsoft.com/office/drawing/2014/main" id="{AA0E13BF-B4CA-4B20-A5DD-50ABBAEC7BBE}"/>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298967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7FB10B-5573-4142-9014-731786510CF6}"/>
              </a:ext>
            </a:extLst>
          </p:cNvPr>
          <p:cNvSpPr>
            <a:spLocks noGrp="1"/>
          </p:cNvSpPr>
          <p:nvPr>
            <p:ph type="title"/>
          </p:nvPr>
        </p:nvSpPr>
        <p:spPr/>
        <p:txBody>
          <a:bodyPr/>
          <a:lstStyle/>
          <a:p>
            <a:r>
              <a:rPr lang="en-US" dirty="0">
                <a:latin typeface="Papyrus" panose="03070502060502030205" pitchFamily="66" charset="0"/>
              </a:rPr>
              <a:t>How to administer Naloxone</a:t>
            </a:r>
          </a:p>
        </p:txBody>
      </p:sp>
    </p:spTree>
    <p:extLst>
      <p:ext uri="{BB962C8B-B14F-4D97-AF65-F5344CB8AC3E}">
        <p14:creationId xmlns:p14="http://schemas.microsoft.com/office/powerpoint/2010/main" val="2167999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E12A-E39D-487C-BD2F-0E702B98C4B7}"/>
              </a:ext>
            </a:extLst>
          </p:cNvPr>
          <p:cNvSpPr>
            <a:spLocks noGrp="1"/>
          </p:cNvSpPr>
          <p:nvPr>
            <p:ph type="title"/>
          </p:nvPr>
        </p:nvSpPr>
        <p:spPr/>
        <p:txBody>
          <a:bodyPr/>
          <a:lstStyle/>
          <a:p>
            <a:r>
              <a:rPr lang="en-US" dirty="0">
                <a:latin typeface="Papyrus" panose="03070502060502030205" pitchFamily="66" charset="0"/>
              </a:rPr>
              <a:t>Peel</a:t>
            </a:r>
          </a:p>
        </p:txBody>
      </p:sp>
      <p:pic>
        <p:nvPicPr>
          <p:cNvPr id="6" name="Picture Placeholder 5" descr="A close-up of a human skull&#10;&#10;Description automatically generated with low confidence">
            <a:extLst>
              <a:ext uri="{FF2B5EF4-FFF2-40B4-BE49-F238E27FC236}">
                <a16:creationId xmlns:a16="http://schemas.microsoft.com/office/drawing/2014/main" id="{0D1A1CAE-BCEF-47B3-9F4C-D02DD7F6D165}"/>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1718" r="1718"/>
          <a:stretch>
            <a:fillRect/>
          </a:stretch>
        </p:blipFill>
        <p:spPr>
          <a:xfrm>
            <a:off x="2847392" y="2148325"/>
            <a:ext cx="1603310" cy="2234194"/>
          </a:xfrm>
        </p:spPr>
      </p:pic>
      <p:sp>
        <p:nvSpPr>
          <p:cNvPr id="4" name="Text Placeholder 3">
            <a:extLst>
              <a:ext uri="{FF2B5EF4-FFF2-40B4-BE49-F238E27FC236}">
                <a16:creationId xmlns:a16="http://schemas.microsoft.com/office/drawing/2014/main" id="{018031BB-6796-4125-ABEF-77FF26DD2913}"/>
              </a:ext>
            </a:extLst>
          </p:cNvPr>
          <p:cNvSpPr>
            <a:spLocks noGrp="1"/>
          </p:cNvSpPr>
          <p:nvPr>
            <p:ph type="body" sz="half" idx="2"/>
          </p:nvPr>
        </p:nvSpPr>
        <p:spPr/>
        <p:txBody>
          <a:bodyPr/>
          <a:lstStyle/>
          <a:p>
            <a:r>
              <a:rPr lang="en-US" dirty="0"/>
              <a:t>Peel back the package to remove the device. Hold the device with your thumb on the bottom of the red plunger and 2 fingers on the nozzle</a:t>
            </a:r>
          </a:p>
        </p:txBody>
      </p:sp>
    </p:spTree>
    <p:extLst>
      <p:ext uri="{BB962C8B-B14F-4D97-AF65-F5344CB8AC3E}">
        <p14:creationId xmlns:p14="http://schemas.microsoft.com/office/powerpoint/2010/main" val="185472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F058F-9A9F-4472-9999-7AFC9CF4D9FD}"/>
              </a:ext>
            </a:extLst>
          </p:cNvPr>
          <p:cNvSpPr>
            <a:spLocks noGrp="1"/>
          </p:cNvSpPr>
          <p:nvPr>
            <p:ph type="title"/>
          </p:nvPr>
        </p:nvSpPr>
        <p:spPr/>
        <p:txBody>
          <a:bodyPr/>
          <a:lstStyle/>
          <a:p>
            <a:r>
              <a:rPr lang="en-US" dirty="0">
                <a:latin typeface="Papyrus" panose="03070502060502030205" pitchFamily="66" charset="0"/>
              </a:rPr>
              <a:t>Place</a:t>
            </a:r>
          </a:p>
        </p:txBody>
      </p:sp>
      <p:pic>
        <p:nvPicPr>
          <p:cNvPr id="6" name="Picture Placeholder 5">
            <a:extLst>
              <a:ext uri="{FF2B5EF4-FFF2-40B4-BE49-F238E27FC236}">
                <a16:creationId xmlns:a16="http://schemas.microsoft.com/office/drawing/2014/main" id="{F34B557F-4EFC-4F6C-8E9C-1A084B7AB3FA}"/>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21841" r="21841"/>
          <a:stretch>
            <a:fillRect/>
          </a:stretch>
        </p:blipFill>
        <p:spPr>
          <a:xfrm>
            <a:off x="2944876" y="2131268"/>
            <a:ext cx="1660575" cy="2313992"/>
          </a:xfrm>
        </p:spPr>
      </p:pic>
      <p:sp>
        <p:nvSpPr>
          <p:cNvPr id="4" name="Text Placeholder 3">
            <a:extLst>
              <a:ext uri="{FF2B5EF4-FFF2-40B4-BE49-F238E27FC236}">
                <a16:creationId xmlns:a16="http://schemas.microsoft.com/office/drawing/2014/main" id="{DD3414B4-CE2B-41AD-9DC7-3B5370EDE34B}"/>
              </a:ext>
            </a:extLst>
          </p:cNvPr>
          <p:cNvSpPr>
            <a:spLocks noGrp="1"/>
          </p:cNvSpPr>
          <p:nvPr>
            <p:ph type="body" sz="half" idx="2"/>
          </p:nvPr>
        </p:nvSpPr>
        <p:spPr/>
        <p:txBody>
          <a:bodyPr/>
          <a:lstStyle/>
          <a:p>
            <a:r>
              <a:rPr lang="en-US" dirty="0"/>
              <a:t>Place and hold the tip of the nozzle in either nostril until your fingers touch the bottom of the patient's nose.</a:t>
            </a:r>
          </a:p>
        </p:txBody>
      </p:sp>
    </p:spTree>
    <p:extLst>
      <p:ext uri="{BB962C8B-B14F-4D97-AF65-F5344CB8AC3E}">
        <p14:creationId xmlns:p14="http://schemas.microsoft.com/office/powerpoint/2010/main" val="3635606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43E78-0C88-4C94-BE05-BF2DC9363BF0}"/>
              </a:ext>
            </a:extLst>
          </p:cNvPr>
          <p:cNvSpPr>
            <a:spLocks noGrp="1"/>
          </p:cNvSpPr>
          <p:nvPr>
            <p:ph type="title"/>
          </p:nvPr>
        </p:nvSpPr>
        <p:spPr/>
        <p:txBody>
          <a:bodyPr/>
          <a:lstStyle/>
          <a:p>
            <a:r>
              <a:rPr lang="en-US" dirty="0">
                <a:latin typeface="Papyrus" panose="03070502060502030205" pitchFamily="66" charset="0"/>
              </a:rPr>
              <a:t>Press</a:t>
            </a:r>
          </a:p>
        </p:txBody>
      </p:sp>
      <p:pic>
        <p:nvPicPr>
          <p:cNvPr id="6" name="Picture Placeholder 5">
            <a:extLst>
              <a:ext uri="{FF2B5EF4-FFF2-40B4-BE49-F238E27FC236}">
                <a16:creationId xmlns:a16="http://schemas.microsoft.com/office/drawing/2014/main" id="{72B116F2-32EB-4F90-A433-A36BE849BF3B}"/>
              </a:ext>
            </a:extLst>
          </p:cNvPr>
          <p:cNvPicPr>
            <a:picLocks noGrp="1" noChangeAspect="1"/>
          </p:cNvPicPr>
          <p:nvPr>
            <p:ph type="pic" idx="1"/>
          </p:nvPr>
        </p:nvPicPr>
        <p:blipFill>
          <a:blip r:embed="rId2">
            <a:extLst>
              <a:ext uri="{28A0092B-C50C-407E-A947-70E740481C1C}">
                <a14:useLocalDpi xmlns:a14="http://schemas.microsoft.com/office/drawing/2010/main" val="0"/>
              </a:ext>
            </a:extLst>
          </a:blip>
          <a:srcRect l="20622" r="20622"/>
          <a:stretch>
            <a:fillRect/>
          </a:stretch>
        </p:blipFill>
        <p:spPr>
          <a:xfrm>
            <a:off x="2864127" y="2149930"/>
            <a:ext cx="1657784" cy="2310104"/>
          </a:xfrm>
        </p:spPr>
      </p:pic>
      <p:sp>
        <p:nvSpPr>
          <p:cNvPr id="4" name="Text Placeholder 3">
            <a:extLst>
              <a:ext uri="{FF2B5EF4-FFF2-40B4-BE49-F238E27FC236}">
                <a16:creationId xmlns:a16="http://schemas.microsoft.com/office/drawing/2014/main" id="{45F7731D-7DBD-4768-8AD4-C810C228BCA8}"/>
              </a:ext>
            </a:extLst>
          </p:cNvPr>
          <p:cNvSpPr>
            <a:spLocks noGrp="1"/>
          </p:cNvSpPr>
          <p:nvPr>
            <p:ph type="body" sz="half" idx="2"/>
          </p:nvPr>
        </p:nvSpPr>
        <p:spPr/>
        <p:txBody>
          <a:bodyPr/>
          <a:lstStyle/>
          <a:p>
            <a:r>
              <a:rPr lang="en-US" dirty="0"/>
              <a:t>Press the red plunger firmly to release the dose into the patient's nose.</a:t>
            </a:r>
          </a:p>
        </p:txBody>
      </p:sp>
    </p:spTree>
    <p:extLst>
      <p:ext uri="{BB962C8B-B14F-4D97-AF65-F5344CB8AC3E}">
        <p14:creationId xmlns:p14="http://schemas.microsoft.com/office/powerpoint/2010/main" val="3315192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731FC-17B3-40F3-A82B-3A7A298A2CC1}"/>
              </a:ext>
            </a:extLst>
          </p:cNvPr>
          <p:cNvSpPr>
            <a:spLocks noGrp="1"/>
          </p:cNvSpPr>
          <p:nvPr>
            <p:ph type="title"/>
          </p:nvPr>
        </p:nvSpPr>
        <p:spPr/>
        <p:txBody>
          <a:bodyPr/>
          <a:lstStyle/>
          <a:p>
            <a:r>
              <a:rPr lang="en-US" dirty="0"/>
              <a:t>What is qrt?</a:t>
            </a:r>
          </a:p>
        </p:txBody>
      </p:sp>
      <p:sp>
        <p:nvSpPr>
          <p:cNvPr id="3" name="Content Placeholder 2">
            <a:extLst>
              <a:ext uri="{FF2B5EF4-FFF2-40B4-BE49-F238E27FC236}">
                <a16:creationId xmlns:a16="http://schemas.microsoft.com/office/drawing/2014/main" id="{172DF4FD-2CF1-4D6A-82B7-CB682B6336A5}"/>
              </a:ext>
            </a:extLst>
          </p:cNvPr>
          <p:cNvSpPr>
            <a:spLocks noGrp="1"/>
          </p:cNvSpPr>
          <p:nvPr>
            <p:ph idx="1"/>
          </p:nvPr>
        </p:nvSpPr>
        <p:spPr>
          <a:xfrm>
            <a:off x="684212" y="668045"/>
            <a:ext cx="8534400" cy="3615267"/>
          </a:xfrm>
        </p:spPr>
        <p:txBody>
          <a:bodyPr/>
          <a:lstStyle/>
          <a:p>
            <a:r>
              <a:rPr lang="en-US" dirty="0"/>
              <a:t>QRT stands for “Quick Response Team”. The team consists of local law enforcement from Ashland Police and Sheriff’s Departments and ACCADA (treatment professional)</a:t>
            </a:r>
          </a:p>
          <a:p>
            <a:endParaRPr lang="en-US" dirty="0"/>
          </a:p>
        </p:txBody>
      </p:sp>
      <p:pic>
        <p:nvPicPr>
          <p:cNvPr id="5" name="Picture 4">
            <a:extLst>
              <a:ext uri="{FF2B5EF4-FFF2-40B4-BE49-F238E27FC236}">
                <a16:creationId xmlns:a16="http://schemas.microsoft.com/office/drawing/2014/main" id="{A1819DB0-9FD8-4D68-9D17-D62F247F3A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1694" y="2957372"/>
            <a:ext cx="2482788" cy="1765548"/>
          </a:xfrm>
          <a:prstGeom prst="rect">
            <a:avLst/>
          </a:prstGeom>
        </p:spPr>
      </p:pic>
      <p:pic>
        <p:nvPicPr>
          <p:cNvPr id="7" name="Picture 6">
            <a:extLst>
              <a:ext uri="{FF2B5EF4-FFF2-40B4-BE49-F238E27FC236}">
                <a16:creationId xmlns:a16="http://schemas.microsoft.com/office/drawing/2014/main" id="{ACF3A78A-472A-4358-96DE-FC76A878699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0307" y="2957371"/>
            <a:ext cx="2137190" cy="1765547"/>
          </a:xfrm>
          <a:prstGeom prst="rect">
            <a:avLst/>
          </a:prstGeom>
        </p:spPr>
      </p:pic>
      <p:pic>
        <p:nvPicPr>
          <p:cNvPr id="9" name="Picture 8">
            <a:extLst>
              <a:ext uri="{FF2B5EF4-FFF2-40B4-BE49-F238E27FC236}">
                <a16:creationId xmlns:a16="http://schemas.microsoft.com/office/drawing/2014/main" id="{9307A4A2-9065-4913-89D9-98CABDACD26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0085" y="2957371"/>
            <a:ext cx="2982724" cy="1916469"/>
          </a:xfrm>
          <a:prstGeom prst="rect">
            <a:avLst/>
          </a:prstGeom>
        </p:spPr>
      </p:pic>
    </p:spTree>
    <p:extLst>
      <p:ext uri="{BB962C8B-B14F-4D97-AF65-F5344CB8AC3E}">
        <p14:creationId xmlns:p14="http://schemas.microsoft.com/office/powerpoint/2010/main" val="355311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EBBBE1-62F7-4E9C-87D6-71EFDC601956}"/>
              </a:ext>
            </a:extLst>
          </p:cNvPr>
          <p:cNvSpPr>
            <a:spLocks noGrp="1"/>
          </p:cNvSpPr>
          <p:nvPr>
            <p:ph type="title"/>
          </p:nvPr>
        </p:nvSpPr>
        <p:spPr/>
        <p:txBody>
          <a:bodyPr/>
          <a:lstStyle/>
          <a:p>
            <a:r>
              <a:rPr lang="en-US" dirty="0">
                <a:latin typeface="Papyrus" panose="03070502060502030205" pitchFamily="66" charset="0"/>
              </a:rPr>
              <a:t>What is naloxone</a:t>
            </a:r>
          </a:p>
        </p:txBody>
      </p:sp>
      <p:sp>
        <p:nvSpPr>
          <p:cNvPr id="3" name="Content Placeholder 2">
            <a:extLst>
              <a:ext uri="{FF2B5EF4-FFF2-40B4-BE49-F238E27FC236}">
                <a16:creationId xmlns:a16="http://schemas.microsoft.com/office/drawing/2014/main" id="{9437D19A-2555-4563-8453-DFD1119A9B24}"/>
              </a:ext>
            </a:extLst>
          </p:cNvPr>
          <p:cNvSpPr>
            <a:spLocks noGrp="1"/>
          </p:cNvSpPr>
          <p:nvPr>
            <p:ph sz="half" idx="1"/>
          </p:nvPr>
        </p:nvSpPr>
        <p:spPr/>
        <p:txBody>
          <a:bodyPr>
            <a:normAutofit fontScale="55000" lnSpcReduction="20000"/>
          </a:bodyPr>
          <a:lstStyle/>
          <a:p>
            <a:r>
              <a:rPr lang="en-US" dirty="0"/>
              <a:t>Naloxone is a medication approved by the Food and Drug Administration (FDA) designed to rapidly reverse opioid overdose. It is an opioid antagonist—meaning that it binds to opioid receptors and can reverse and block the effects of other opioids, such as such as heroin, morphine, and oxycodone. Administered when a patient is showing signs of opioid overdose, naloxone is a temporary treatment and its effects do not last long. Therefore, it is critical to obtain medical intervention as soon as possible after administering/receiving naloxone.</a:t>
            </a:r>
          </a:p>
          <a:p>
            <a:endParaRPr lang="en-US" dirty="0"/>
          </a:p>
          <a:p>
            <a:r>
              <a:rPr lang="en-US" dirty="0"/>
              <a:t>The medication can be given by intranasal spray (into the nose), intramuscular (into the muscle), subcutaneous (under the skin), or intravenous injection</a:t>
            </a:r>
          </a:p>
        </p:txBody>
      </p:sp>
      <p:sp>
        <p:nvSpPr>
          <p:cNvPr id="4" name="Content Placeholder 3">
            <a:extLst>
              <a:ext uri="{FF2B5EF4-FFF2-40B4-BE49-F238E27FC236}">
                <a16:creationId xmlns:a16="http://schemas.microsoft.com/office/drawing/2014/main" id="{BF4DF9FE-8673-4D55-AFC9-D07AF62C9A9A}"/>
              </a:ext>
            </a:extLst>
          </p:cNvPr>
          <p:cNvSpPr>
            <a:spLocks noGrp="1"/>
          </p:cNvSpPr>
          <p:nvPr>
            <p:ph sz="half" idx="2"/>
          </p:nvPr>
        </p:nvSpPr>
        <p:spPr>
          <a:xfrm>
            <a:off x="5914239" y="863601"/>
            <a:ext cx="4828373" cy="3437466"/>
          </a:xfrm>
        </p:spPr>
        <p:txBody>
          <a:bodyPr>
            <a:normAutofit fontScale="55000" lnSpcReduction="20000"/>
          </a:bodyPr>
          <a:lstStyle/>
          <a:p>
            <a:pPr marL="0" indent="0" algn="l">
              <a:buNone/>
            </a:pPr>
            <a:r>
              <a:rPr lang="en-US" b="1" i="0" dirty="0">
                <a:solidFill>
                  <a:srgbClr val="1E384B"/>
                </a:solidFill>
                <a:effectLst/>
                <a:latin typeface="Tahoma" panose="020B0604030504040204" pitchFamily="34" charset="0"/>
              </a:rPr>
              <a:t>Side Effects of Naloxone</a:t>
            </a:r>
          </a:p>
          <a:p>
            <a:pPr algn="l"/>
            <a:r>
              <a:rPr lang="en-US" b="0" i="0" dirty="0">
                <a:solidFill>
                  <a:srgbClr val="4A4A4A"/>
                </a:solidFill>
                <a:effectLst/>
                <a:latin typeface="Tahoma" panose="020B0604030504040204" pitchFamily="34" charset="0"/>
              </a:rPr>
              <a:t>Patients who experience an allergic reaction from naloxone, such as hives or swelling in the face, lips, or throat, should seek medical help immediately. They should not drive or perform other potentially unsafe tasks.</a:t>
            </a:r>
          </a:p>
          <a:p>
            <a:pPr algn="l"/>
            <a:r>
              <a:rPr lang="en-US" b="0" i="0" dirty="0">
                <a:solidFill>
                  <a:srgbClr val="4A4A4A"/>
                </a:solidFill>
                <a:effectLst/>
                <a:latin typeface="Tahoma" panose="020B0604030504040204" pitchFamily="34" charset="0"/>
              </a:rPr>
              <a:t>Use of naloxone causes symptoms of opioid withdrawal. Medical assistance must be obtained as soon as possible after administering/receiving naloxone.</a:t>
            </a:r>
          </a:p>
          <a:p>
            <a:pPr algn="l"/>
            <a:r>
              <a:rPr lang="en-US" b="0" i="0" dirty="0">
                <a:solidFill>
                  <a:srgbClr val="4A4A4A"/>
                </a:solidFill>
                <a:effectLst/>
                <a:latin typeface="Tahoma" panose="020B0604030504040204" pitchFamily="34" charset="0"/>
              </a:rPr>
              <a:t>Opioid withdrawal symptoms include:</a:t>
            </a:r>
          </a:p>
          <a:p>
            <a:pPr algn="l">
              <a:buFont typeface="Arial" panose="020B0604020202020204" pitchFamily="34" charset="0"/>
              <a:buChar char="•"/>
            </a:pPr>
            <a:r>
              <a:rPr lang="en-US" b="0" i="0" dirty="0">
                <a:solidFill>
                  <a:srgbClr val="4A4A4A"/>
                </a:solidFill>
                <a:effectLst/>
                <a:latin typeface="Tahoma" panose="020B0604030504040204" pitchFamily="34" charset="0"/>
              </a:rPr>
              <a:t>Feeling nervous, restless, or irritable</a:t>
            </a:r>
          </a:p>
          <a:p>
            <a:pPr algn="l">
              <a:buFont typeface="Arial" panose="020B0604020202020204" pitchFamily="34" charset="0"/>
              <a:buChar char="•"/>
            </a:pPr>
            <a:r>
              <a:rPr lang="en-US" b="0" i="0" dirty="0">
                <a:solidFill>
                  <a:srgbClr val="4A4A4A"/>
                </a:solidFill>
                <a:effectLst/>
                <a:latin typeface="Tahoma" panose="020B0604030504040204" pitchFamily="34" charset="0"/>
              </a:rPr>
              <a:t>Body aches</a:t>
            </a:r>
          </a:p>
          <a:p>
            <a:pPr algn="l">
              <a:buFont typeface="Arial" panose="020B0604020202020204" pitchFamily="34" charset="0"/>
              <a:buChar char="•"/>
            </a:pPr>
            <a:r>
              <a:rPr lang="en-US" b="0" i="0" dirty="0">
                <a:solidFill>
                  <a:srgbClr val="4A4A4A"/>
                </a:solidFill>
                <a:effectLst/>
                <a:latin typeface="Tahoma" panose="020B0604030504040204" pitchFamily="34" charset="0"/>
              </a:rPr>
              <a:t>Dizziness or weakness</a:t>
            </a:r>
          </a:p>
          <a:p>
            <a:pPr algn="l">
              <a:buFont typeface="Arial" panose="020B0604020202020204" pitchFamily="34" charset="0"/>
              <a:buChar char="•"/>
            </a:pPr>
            <a:r>
              <a:rPr lang="en-US" b="0" i="0" dirty="0">
                <a:solidFill>
                  <a:srgbClr val="4A4A4A"/>
                </a:solidFill>
                <a:effectLst/>
                <a:latin typeface="Tahoma" panose="020B0604030504040204" pitchFamily="34" charset="0"/>
              </a:rPr>
              <a:t>Diarrhea, stomach pain, or nausea</a:t>
            </a:r>
          </a:p>
          <a:p>
            <a:pPr algn="l">
              <a:buFont typeface="Arial" panose="020B0604020202020204" pitchFamily="34" charset="0"/>
              <a:buChar char="•"/>
            </a:pPr>
            <a:r>
              <a:rPr lang="en-US" b="0" i="0" dirty="0">
                <a:solidFill>
                  <a:srgbClr val="4A4A4A"/>
                </a:solidFill>
                <a:effectLst/>
                <a:latin typeface="Tahoma" panose="020B0604030504040204" pitchFamily="34" charset="0"/>
              </a:rPr>
              <a:t>Fever, chills, or goose bumps</a:t>
            </a:r>
          </a:p>
          <a:p>
            <a:pPr algn="l">
              <a:buFont typeface="Arial" panose="020B0604020202020204" pitchFamily="34" charset="0"/>
              <a:buChar char="•"/>
            </a:pPr>
            <a:r>
              <a:rPr lang="en-US" b="0" i="0" dirty="0">
                <a:solidFill>
                  <a:srgbClr val="4A4A4A"/>
                </a:solidFill>
                <a:effectLst/>
                <a:latin typeface="Tahoma" panose="020B0604030504040204" pitchFamily="34" charset="0"/>
              </a:rPr>
              <a:t>Sneezing or runny nose in the absence of a cold</a:t>
            </a:r>
          </a:p>
          <a:p>
            <a:endParaRPr lang="en-US" dirty="0"/>
          </a:p>
        </p:txBody>
      </p:sp>
    </p:spTree>
    <p:extLst>
      <p:ext uri="{BB962C8B-B14F-4D97-AF65-F5344CB8AC3E}">
        <p14:creationId xmlns:p14="http://schemas.microsoft.com/office/powerpoint/2010/main" val="6934558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D70AF-FC88-4152-8044-753011D33B1F}"/>
              </a:ext>
            </a:extLst>
          </p:cNvPr>
          <p:cNvSpPr>
            <a:spLocks noGrp="1"/>
          </p:cNvSpPr>
          <p:nvPr>
            <p:ph type="title"/>
          </p:nvPr>
        </p:nvSpPr>
        <p:spPr/>
        <p:txBody>
          <a:bodyPr/>
          <a:lstStyle/>
          <a:p>
            <a:r>
              <a:rPr lang="en-US" dirty="0">
                <a:latin typeface="Papyrus" panose="03070502060502030205" pitchFamily="66" charset="0"/>
              </a:rPr>
              <a:t>Naloxone storage and expiration</a:t>
            </a:r>
          </a:p>
        </p:txBody>
      </p:sp>
      <p:sp>
        <p:nvSpPr>
          <p:cNvPr id="3" name="Content Placeholder 2">
            <a:extLst>
              <a:ext uri="{FF2B5EF4-FFF2-40B4-BE49-F238E27FC236}">
                <a16:creationId xmlns:a16="http://schemas.microsoft.com/office/drawing/2014/main" id="{CEB69102-9A4E-4B90-8B1C-C69B607AE880}"/>
              </a:ext>
            </a:extLst>
          </p:cNvPr>
          <p:cNvSpPr>
            <a:spLocks noGrp="1"/>
          </p:cNvSpPr>
          <p:nvPr>
            <p:ph sz="half" idx="1"/>
          </p:nvPr>
        </p:nvSpPr>
        <p:spPr/>
        <p:txBody>
          <a:bodyPr/>
          <a:lstStyle/>
          <a:p>
            <a:pPr marL="0" indent="0">
              <a:buNone/>
            </a:pPr>
            <a:r>
              <a:rPr lang="en-US" dirty="0"/>
              <a:t>Naloxone storage</a:t>
            </a:r>
          </a:p>
          <a:p>
            <a:pPr>
              <a:buFont typeface="Arial" panose="020B0604020202020204" pitchFamily="34" charset="0"/>
              <a:buChar char="•"/>
            </a:pPr>
            <a:r>
              <a:rPr lang="en-US" dirty="0"/>
              <a:t>Naloxone should be stored  between 68°F and 77°F (previously 59°F to 77°F  )</a:t>
            </a:r>
          </a:p>
          <a:p>
            <a:pPr>
              <a:buFont typeface="Arial" panose="020B0604020202020204" pitchFamily="34" charset="0"/>
              <a:buChar char="•"/>
            </a:pPr>
            <a:r>
              <a:rPr lang="en-US" dirty="0"/>
              <a:t>Temperature excursions are permitted between 41°F and 104°F (previously 59°F to 104°F)</a:t>
            </a:r>
          </a:p>
          <a:p>
            <a:pPr>
              <a:buFont typeface="Arial" panose="020B0604020202020204" pitchFamily="34" charset="0"/>
              <a:buChar char="•"/>
            </a:pPr>
            <a:r>
              <a:rPr lang="en-US" dirty="0"/>
              <a:t>Naloxone should be stored in a locked box or cabinet</a:t>
            </a:r>
          </a:p>
          <a:p>
            <a:endParaRPr lang="en-US" dirty="0"/>
          </a:p>
        </p:txBody>
      </p:sp>
      <p:sp>
        <p:nvSpPr>
          <p:cNvPr id="4" name="Content Placeholder 3">
            <a:extLst>
              <a:ext uri="{FF2B5EF4-FFF2-40B4-BE49-F238E27FC236}">
                <a16:creationId xmlns:a16="http://schemas.microsoft.com/office/drawing/2014/main" id="{205224C5-511F-4295-B118-B72670072864}"/>
              </a:ext>
            </a:extLst>
          </p:cNvPr>
          <p:cNvSpPr>
            <a:spLocks noGrp="1"/>
          </p:cNvSpPr>
          <p:nvPr>
            <p:ph sz="half" idx="2"/>
          </p:nvPr>
        </p:nvSpPr>
        <p:spPr/>
        <p:txBody>
          <a:bodyPr/>
          <a:lstStyle/>
          <a:p>
            <a:pPr marL="0" indent="0">
              <a:buNone/>
            </a:pPr>
            <a:r>
              <a:rPr lang="en-US" dirty="0"/>
              <a:t>Naloxone expiration</a:t>
            </a:r>
          </a:p>
          <a:p>
            <a:pPr>
              <a:buFont typeface="Arial" panose="020B0604020202020204" pitchFamily="34" charset="0"/>
              <a:buChar char="•"/>
            </a:pPr>
            <a:r>
              <a:rPr lang="en-US" dirty="0"/>
              <a:t>The expiration date for Naloxone can be found on the top of the box</a:t>
            </a:r>
          </a:p>
        </p:txBody>
      </p:sp>
    </p:spTree>
    <p:extLst>
      <p:ext uri="{BB962C8B-B14F-4D97-AF65-F5344CB8AC3E}">
        <p14:creationId xmlns:p14="http://schemas.microsoft.com/office/powerpoint/2010/main" val="3800574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420A1-89D2-4D2C-88B5-684578C9CF5E}"/>
              </a:ext>
            </a:extLst>
          </p:cNvPr>
          <p:cNvSpPr>
            <a:spLocks noGrp="1"/>
          </p:cNvSpPr>
          <p:nvPr>
            <p:ph type="title"/>
          </p:nvPr>
        </p:nvSpPr>
        <p:spPr/>
        <p:txBody>
          <a:bodyPr>
            <a:normAutofit fontScale="90000"/>
          </a:bodyPr>
          <a:lstStyle/>
          <a:p>
            <a:r>
              <a:rPr lang="en-US" dirty="0">
                <a:latin typeface="Papyrus" panose="03070502060502030205" pitchFamily="66" charset="0"/>
              </a:rPr>
              <a:t>Reporting reversals and obtaining replacement doses</a:t>
            </a:r>
          </a:p>
        </p:txBody>
      </p:sp>
      <p:sp>
        <p:nvSpPr>
          <p:cNvPr id="3" name="Content Placeholder 2">
            <a:extLst>
              <a:ext uri="{FF2B5EF4-FFF2-40B4-BE49-F238E27FC236}">
                <a16:creationId xmlns:a16="http://schemas.microsoft.com/office/drawing/2014/main" id="{6402E0BA-A481-4A67-B076-118248FDBC6A}"/>
              </a:ext>
            </a:extLst>
          </p:cNvPr>
          <p:cNvSpPr>
            <a:spLocks noGrp="1"/>
          </p:cNvSpPr>
          <p:nvPr>
            <p:ph sz="half" idx="1"/>
          </p:nvPr>
        </p:nvSpPr>
        <p:spPr/>
        <p:txBody>
          <a:bodyPr/>
          <a:lstStyle/>
          <a:p>
            <a:pPr marL="0" indent="0">
              <a:buNone/>
            </a:pPr>
            <a:r>
              <a:rPr lang="en-US" dirty="0"/>
              <a:t>Reporting Reversals</a:t>
            </a:r>
          </a:p>
          <a:p>
            <a:pPr>
              <a:buFont typeface="Arial" panose="020B0604020202020204" pitchFamily="34" charset="0"/>
              <a:buChar char="•"/>
            </a:pPr>
            <a:r>
              <a:rPr lang="en-US" dirty="0"/>
              <a:t>Overdose reversals should be reported to first responders</a:t>
            </a:r>
          </a:p>
          <a:p>
            <a:pPr>
              <a:buFont typeface="Arial" panose="020B0604020202020204" pitchFamily="34" charset="0"/>
              <a:buChar char="•"/>
            </a:pPr>
            <a:r>
              <a:rPr lang="en-US" dirty="0"/>
              <a:t>Overdose reversals should also be reported to LHD</a:t>
            </a:r>
          </a:p>
        </p:txBody>
      </p:sp>
      <p:sp>
        <p:nvSpPr>
          <p:cNvPr id="4" name="Content Placeholder 3">
            <a:extLst>
              <a:ext uri="{FF2B5EF4-FFF2-40B4-BE49-F238E27FC236}">
                <a16:creationId xmlns:a16="http://schemas.microsoft.com/office/drawing/2014/main" id="{5DDD5122-5C9F-407D-9DCA-79902A2AF92D}"/>
              </a:ext>
            </a:extLst>
          </p:cNvPr>
          <p:cNvSpPr>
            <a:spLocks noGrp="1"/>
          </p:cNvSpPr>
          <p:nvPr>
            <p:ph sz="half" idx="2"/>
          </p:nvPr>
        </p:nvSpPr>
        <p:spPr/>
        <p:txBody>
          <a:bodyPr/>
          <a:lstStyle/>
          <a:p>
            <a:pPr marL="0" indent="0">
              <a:buNone/>
            </a:pPr>
            <a:r>
              <a:rPr lang="en-US" dirty="0"/>
              <a:t>Obtaining replacement doses</a:t>
            </a:r>
          </a:p>
          <a:p>
            <a:pPr>
              <a:buFont typeface="Arial" panose="020B0604020202020204" pitchFamily="34" charset="0"/>
              <a:buChar char="•"/>
            </a:pPr>
            <a:r>
              <a:rPr lang="en-US" dirty="0"/>
              <a:t>Replacement doses may be obtained at The Ashland County Health Department</a:t>
            </a:r>
          </a:p>
        </p:txBody>
      </p:sp>
    </p:spTree>
    <p:extLst>
      <p:ext uri="{BB962C8B-B14F-4D97-AF65-F5344CB8AC3E}">
        <p14:creationId xmlns:p14="http://schemas.microsoft.com/office/powerpoint/2010/main" val="23033922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B2FC0-392A-4330-A106-55AECA6749B4}"/>
              </a:ext>
            </a:extLst>
          </p:cNvPr>
          <p:cNvSpPr>
            <a:spLocks noGrp="1"/>
          </p:cNvSpPr>
          <p:nvPr>
            <p:ph type="title"/>
          </p:nvPr>
        </p:nvSpPr>
        <p:spPr/>
        <p:txBody>
          <a:bodyPr>
            <a:normAutofit fontScale="90000"/>
          </a:bodyPr>
          <a:lstStyle/>
          <a:p>
            <a:r>
              <a:rPr lang="en-US" dirty="0">
                <a:latin typeface="Papyrus" panose="03070502060502030205" pitchFamily="66" charset="0"/>
              </a:rPr>
              <a:t>Substance abuse treatment options in Ashland</a:t>
            </a:r>
          </a:p>
        </p:txBody>
      </p:sp>
      <p:sp>
        <p:nvSpPr>
          <p:cNvPr id="3" name="Content Placeholder 2">
            <a:extLst>
              <a:ext uri="{FF2B5EF4-FFF2-40B4-BE49-F238E27FC236}">
                <a16:creationId xmlns:a16="http://schemas.microsoft.com/office/drawing/2014/main" id="{0E7BB7E9-1640-4C93-8A74-63FD4931D788}"/>
              </a:ext>
            </a:extLst>
          </p:cNvPr>
          <p:cNvSpPr>
            <a:spLocks noGrp="1"/>
          </p:cNvSpPr>
          <p:nvPr>
            <p:ph idx="1"/>
          </p:nvPr>
        </p:nvSpPr>
        <p:spPr/>
        <p:txBody>
          <a:bodyPr/>
          <a:lstStyle/>
          <a:p>
            <a:r>
              <a:rPr lang="en-US" dirty="0"/>
              <a:t>Ashland County Council on Alcoholism and Drug Abuse</a:t>
            </a:r>
          </a:p>
          <a:p>
            <a:r>
              <a:rPr lang="en-US" dirty="0"/>
              <a:t>NA and AA</a:t>
            </a:r>
          </a:p>
          <a:p>
            <a:r>
              <a:rPr lang="en-US" dirty="0"/>
              <a:t>AL-ANON</a:t>
            </a:r>
          </a:p>
          <a:p>
            <a:pPr marL="0" indent="0">
              <a:buNone/>
            </a:pPr>
            <a:endParaRPr lang="en-US" dirty="0"/>
          </a:p>
        </p:txBody>
      </p:sp>
    </p:spTree>
    <p:extLst>
      <p:ext uri="{BB962C8B-B14F-4D97-AF65-F5344CB8AC3E}">
        <p14:creationId xmlns:p14="http://schemas.microsoft.com/office/powerpoint/2010/main" val="4055136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7CFC-2989-44A9-8471-46AF9B2B9234}"/>
              </a:ext>
            </a:extLst>
          </p:cNvPr>
          <p:cNvSpPr>
            <a:spLocks noGrp="1"/>
          </p:cNvSpPr>
          <p:nvPr>
            <p:ph type="title"/>
          </p:nvPr>
        </p:nvSpPr>
        <p:spPr>
          <a:xfrm>
            <a:off x="684213" y="1193800"/>
            <a:ext cx="10058400" cy="2743200"/>
          </a:xfrm>
        </p:spPr>
        <p:txBody>
          <a:bodyPr>
            <a:normAutofit fontScale="90000"/>
          </a:bodyPr>
          <a:lstStyle/>
          <a:p>
            <a:r>
              <a:rPr lang="en-US" dirty="0">
                <a:latin typeface="Papyrus" panose="03070502060502030205" pitchFamily="66" charset="0"/>
              </a:rPr>
              <a:t>Chris Bivens</a:t>
            </a:r>
            <a:br>
              <a:rPr lang="en-US" dirty="0">
                <a:latin typeface="Papyrus" panose="03070502060502030205" pitchFamily="66" charset="0"/>
              </a:rPr>
            </a:br>
            <a:r>
              <a:rPr lang="en-US" dirty="0">
                <a:latin typeface="Papyrus" panose="03070502060502030205" pitchFamily="66" charset="0"/>
              </a:rPr>
              <a:t>Ashland County Health Department</a:t>
            </a:r>
            <a:br>
              <a:rPr lang="en-US" dirty="0">
                <a:latin typeface="Papyrus" panose="03070502060502030205" pitchFamily="66" charset="0"/>
              </a:rPr>
            </a:br>
            <a:r>
              <a:rPr lang="en-US" dirty="0">
                <a:latin typeface="Papyrus" panose="03070502060502030205" pitchFamily="66" charset="0"/>
              </a:rPr>
              <a:t>1763 state route 60</a:t>
            </a:r>
            <a:br>
              <a:rPr lang="en-US" dirty="0">
                <a:latin typeface="Papyrus" panose="03070502060502030205" pitchFamily="66" charset="0"/>
              </a:rPr>
            </a:br>
            <a:r>
              <a:rPr lang="en-US" dirty="0">
                <a:latin typeface="Papyrus" panose="03070502060502030205" pitchFamily="66" charset="0"/>
              </a:rPr>
              <a:t>Ashland, Ohio, 44805</a:t>
            </a:r>
            <a:br>
              <a:rPr lang="en-US" dirty="0">
                <a:latin typeface="Papyrus" panose="03070502060502030205" pitchFamily="66" charset="0"/>
              </a:rPr>
            </a:br>
            <a:r>
              <a:rPr lang="en-US" dirty="0">
                <a:latin typeface="Papyrus" panose="03070502060502030205" pitchFamily="66" charset="0"/>
              </a:rPr>
              <a:t>419-282-4232</a:t>
            </a:r>
            <a:br>
              <a:rPr lang="en-US" dirty="0">
                <a:latin typeface="Papyrus" panose="03070502060502030205" pitchFamily="66" charset="0"/>
              </a:rPr>
            </a:br>
            <a:r>
              <a:rPr lang="en-US" dirty="0">
                <a:latin typeface="Papyrus" panose="03070502060502030205" pitchFamily="66" charset="0"/>
              </a:rPr>
              <a:t>cbivens@health-ashlandcounty-oh.gov</a:t>
            </a:r>
          </a:p>
        </p:txBody>
      </p:sp>
      <p:sp>
        <p:nvSpPr>
          <p:cNvPr id="3" name="Text Placeholder 2">
            <a:extLst>
              <a:ext uri="{FF2B5EF4-FFF2-40B4-BE49-F238E27FC236}">
                <a16:creationId xmlns:a16="http://schemas.microsoft.com/office/drawing/2014/main" id="{54B9A304-99D9-4705-808A-78FACD1BB0D1}"/>
              </a:ext>
            </a:extLst>
          </p:cNvPr>
          <p:cNvSpPr>
            <a:spLocks noGrp="1"/>
          </p:cNvSpPr>
          <p:nvPr>
            <p:ph type="body" idx="1"/>
          </p:nvPr>
        </p:nvSpPr>
        <p:spPr>
          <a:xfrm>
            <a:off x="684213" y="4292600"/>
            <a:ext cx="8535988" cy="1879600"/>
          </a:xfrm>
        </p:spPr>
        <p:txBody>
          <a:bodyPr>
            <a:normAutofit/>
          </a:bodyPr>
          <a:lstStyle/>
          <a:p>
            <a:r>
              <a:rPr lang="en-US" sz="4000" dirty="0">
                <a:latin typeface="Papyrus" panose="03070502060502030205" pitchFamily="66" charset="0"/>
              </a:rPr>
              <a:t>Thank you for your time!</a:t>
            </a:r>
          </a:p>
        </p:txBody>
      </p:sp>
    </p:spTree>
    <p:extLst>
      <p:ext uri="{BB962C8B-B14F-4D97-AF65-F5344CB8AC3E}">
        <p14:creationId xmlns:p14="http://schemas.microsoft.com/office/powerpoint/2010/main" val="41114652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37164-C4D0-422F-B4C9-57D4B536858C}"/>
              </a:ext>
            </a:extLst>
          </p:cNvPr>
          <p:cNvSpPr>
            <a:spLocks noGrp="1"/>
          </p:cNvSpPr>
          <p:nvPr>
            <p:ph type="title"/>
          </p:nvPr>
        </p:nvSpPr>
        <p:spPr/>
        <p:txBody>
          <a:bodyPr/>
          <a:lstStyle/>
          <a:p>
            <a:r>
              <a:rPr lang="en-US" dirty="0"/>
              <a:t>What is the purpose of qrt?</a:t>
            </a:r>
          </a:p>
        </p:txBody>
      </p:sp>
      <p:sp>
        <p:nvSpPr>
          <p:cNvPr id="3" name="Content Placeholder 2">
            <a:extLst>
              <a:ext uri="{FF2B5EF4-FFF2-40B4-BE49-F238E27FC236}">
                <a16:creationId xmlns:a16="http://schemas.microsoft.com/office/drawing/2014/main" id="{74474E64-0EA6-4B26-A02D-C49244057667}"/>
              </a:ext>
            </a:extLst>
          </p:cNvPr>
          <p:cNvSpPr>
            <a:spLocks noGrp="1"/>
          </p:cNvSpPr>
          <p:nvPr>
            <p:ph idx="1"/>
          </p:nvPr>
        </p:nvSpPr>
        <p:spPr/>
        <p:txBody>
          <a:bodyPr/>
          <a:lstStyle/>
          <a:p>
            <a:r>
              <a:rPr lang="en-US" dirty="0"/>
              <a:t>To eliminate overdoses within our community</a:t>
            </a:r>
          </a:p>
          <a:p>
            <a:r>
              <a:rPr lang="en-US" dirty="0"/>
              <a:t>The goal of contact with an overdose survivor is to provide resource information, support and encouragement to engage or re-engage in treatment services.</a:t>
            </a:r>
          </a:p>
          <a:p>
            <a:r>
              <a:rPr lang="en-US" dirty="0"/>
              <a:t>Home Visits to occur within 72 hours post-overdose</a:t>
            </a:r>
          </a:p>
          <a:p>
            <a:r>
              <a:rPr lang="en-US" dirty="0"/>
              <a:t>To improve and enhance community relations with law enforcement</a:t>
            </a:r>
          </a:p>
        </p:txBody>
      </p:sp>
    </p:spTree>
    <p:extLst>
      <p:ext uri="{BB962C8B-B14F-4D97-AF65-F5344CB8AC3E}">
        <p14:creationId xmlns:p14="http://schemas.microsoft.com/office/powerpoint/2010/main" val="100487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58A973E8-C2D4-4C81-8ADE-C5C021A615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F9E597-F4D0-408A-BD33-03A77F5C01A9}"/>
              </a:ext>
            </a:extLst>
          </p:cNvPr>
          <p:cNvSpPr>
            <a:spLocks noGrp="1"/>
          </p:cNvSpPr>
          <p:nvPr>
            <p:ph type="ctrTitle"/>
          </p:nvPr>
        </p:nvSpPr>
        <p:spPr>
          <a:xfrm>
            <a:off x="665641" y="4473679"/>
            <a:ext cx="9552558" cy="1233251"/>
          </a:xfrm>
        </p:spPr>
        <p:txBody>
          <a:bodyPr>
            <a:normAutofit/>
          </a:bodyPr>
          <a:lstStyle/>
          <a:p>
            <a:r>
              <a:rPr lang="en-US" dirty="0">
                <a:latin typeface="Papyrus" panose="03070502060502030205" pitchFamily="66" charset="0"/>
              </a:rPr>
              <a:t>Project DAWN</a:t>
            </a:r>
          </a:p>
        </p:txBody>
      </p:sp>
      <p:sp>
        <p:nvSpPr>
          <p:cNvPr id="3" name="Subtitle 2">
            <a:extLst>
              <a:ext uri="{FF2B5EF4-FFF2-40B4-BE49-F238E27FC236}">
                <a16:creationId xmlns:a16="http://schemas.microsoft.com/office/drawing/2014/main" id="{6AA747EA-9F28-470C-AEB1-327297B8A9C4}"/>
              </a:ext>
            </a:extLst>
          </p:cNvPr>
          <p:cNvSpPr>
            <a:spLocks noGrp="1"/>
          </p:cNvSpPr>
          <p:nvPr>
            <p:ph type="subTitle" idx="1"/>
          </p:nvPr>
        </p:nvSpPr>
        <p:spPr>
          <a:xfrm>
            <a:off x="668815" y="5686129"/>
            <a:ext cx="9623477" cy="462967"/>
          </a:xfrm>
        </p:spPr>
        <p:txBody>
          <a:bodyPr>
            <a:normAutofit/>
          </a:bodyPr>
          <a:lstStyle/>
          <a:p>
            <a:r>
              <a:rPr lang="en-US" dirty="0">
                <a:latin typeface="Papyrus" panose="03070502060502030205" pitchFamily="66" charset="0"/>
              </a:rPr>
              <a:t>What is it and what can we do to help our community</a:t>
            </a:r>
          </a:p>
        </p:txBody>
      </p:sp>
      <p:grpSp>
        <p:nvGrpSpPr>
          <p:cNvPr id="73" name="Group 72">
            <a:extLst>
              <a:ext uri="{FF2B5EF4-FFF2-40B4-BE49-F238E27FC236}">
                <a16:creationId xmlns:a16="http://schemas.microsoft.com/office/drawing/2014/main" id="{A08E251A-5371-4E82-A0F3-2CA0C15AB09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74" name="Straight Connector 73">
              <a:extLst>
                <a:ext uri="{FF2B5EF4-FFF2-40B4-BE49-F238E27FC236}">
                  <a16:creationId xmlns:a16="http://schemas.microsoft.com/office/drawing/2014/main" id="{D31AC21F-237B-4CA8-BC96-29F3607FABE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9959094C-A1B3-4AD4-9AAE-0FCDDD79842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6" name="Straight Connector 75">
              <a:extLst>
                <a:ext uri="{FF2B5EF4-FFF2-40B4-BE49-F238E27FC236}">
                  <a16:creationId xmlns:a16="http://schemas.microsoft.com/office/drawing/2014/main" id="{D5EC0EFA-8A7F-4299-A623-3EE741461BAB}"/>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7" name="Straight Connector 76">
              <a:extLst>
                <a:ext uri="{FF2B5EF4-FFF2-40B4-BE49-F238E27FC236}">
                  <a16:creationId xmlns:a16="http://schemas.microsoft.com/office/drawing/2014/main" id="{965D7216-F9AF-42BE-99AD-1904DEF69CB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78" name="Straight Connector 77">
              <a:extLst>
                <a:ext uri="{FF2B5EF4-FFF2-40B4-BE49-F238E27FC236}">
                  <a16:creationId xmlns:a16="http://schemas.microsoft.com/office/drawing/2014/main" id="{CDE3349B-AD7F-48C8-9300-D81D694367B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80" name="Snip Diagonal Corner Rectangle 12">
            <a:extLst>
              <a:ext uri="{FF2B5EF4-FFF2-40B4-BE49-F238E27FC236}">
                <a16:creationId xmlns:a16="http://schemas.microsoft.com/office/drawing/2014/main" id="{E05CABE9-5E7C-4773-BFCD-24B199FA1A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2251" y="690851"/>
            <a:ext cx="9615670" cy="3607302"/>
          </a:xfrm>
          <a:prstGeom prst="snip2DiagRect">
            <a:avLst>
              <a:gd name="adj1" fmla="val 12305"/>
              <a:gd name="adj2" fmla="val 0"/>
            </a:avLst>
          </a:prstGeom>
          <a:solidFill>
            <a:schemeClr val="tx1"/>
          </a:solidFill>
          <a:ln>
            <a:solidFill>
              <a:srgbClr val="FFFFFF">
                <a:alpha val="40000"/>
              </a:srgbClr>
            </a:solid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26" name="Picture 2" descr="Project Dawn logo.">
            <a:extLst>
              <a:ext uri="{FF2B5EF4-FFF2-40B4-BE49-F238E27FC236}">
                <a16:creationId xmlns:a16="http://schemas.microsoft.com/office/drawing/2014/main" id="{F196263C-310E-453D-946F-8EFF995621F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5828" r="1" b="1"/>
          <a:stretch/>
        </p:blipFill>
        <p:spPr bwMode="auto">
          <a:xfrm>
            <a:off x="834934" y="854087"/>
            <a:ext cx="9290304" cy="3280831"/>
          </a:xfrm>
          <a:custGeom>
            <a:avLst/>
            <a:gdLst/>
            <a:ahLst/>
            <a:cxnLst/>
            <a:rect l="l" t="t" r="r" b="b"/>
            <a:pathLst>
              <a:path w="9290304" h="3280831">
                <a:moveTo>
                  <a:pt x="402071" y="0"/>
                </a:moveTo>
                <a:lnTo>
                  <a:pt x="9290304" y="0"/>
                </a:lnTo>
                <a:lnTo>
                  <a:pt x="9290304" y="2876895"/>
                </a:lnTo>
                <a:lnTo>
                  <a:pt x="8886368" y="3280831"/>
                </a:lnTo>
                <a:lnTo>
                  <a:pt x="0" y="3280831"/>
                </a:lnTo>
                <a:lnTo>
                  <a:pt x="0" y="402071"/>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88369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CEDBB-C9A0-4655-82C0-39CB0F6976C2}"/>
              </a:ext>
            </a:extLst>
          </p:cNvPr>
          <p:cNvSpPr>
            <a:spLocks noGrp="1"/>
          </p:cNvSpPr>
          <p:nvPr>
            <p:ph type="title"/>
          </p:nvPr>
        </p:nvSpPr>
        <p:spPr/>
        <p:txBody>
          <a:bodyPr/>
          <a:lstStyle/>
          <a:p>
            <a:r>
              <a:rPr lang="en-US" dirty="0">
                <a:latin typeface="Papyrus" panose="03070502060502030205" pitchFamily="66" charset="0"/>
              </a:rPr>
              <a:t>What is project DAWN?</a:t>
            </a:r>
          </a:p>
        </p:txBody>
      </p:sp>
      <p:sp>
        <p:nvSpPr>
          <p:cNvPr id="3" name="Content Placeholder 2">
            <a:extLst>
              <a:ext uri="{FF2B5EF4-FFF2-40B4-BE49-F238E27FC236}">
                <a16:creationId xmlns:a16="http://schemas.microsoft.com/office/drawing/2014/main" id="{4E7FF0EA-C155-4A6E-A259-41AF56F5734C}"/>
              </a:ext>
            </a:extLst>
          </p:cNvPr>
          <p:cNvSpPr>
            <a:spLocks noGrp="1"/>
          </p:cNvSpPr>
          <p:nvPr>
            <p:ph idx="1"/>
          </p:nvPr>
        </p:nvSpPr>
        <p:spPr/>
        <p:txBody>
          <a:bodyPr>
            <a:normAutofit fontScale="92500" lnSpcReduction="20000"/>
          </a:bodyPr>
          <a:lstStyle/>
          <a:p>
            <a:r>
              <a:rPr lang="en-US" dirty="0"/>
              <a:t>Project DAWN (Deaths Avoided With Naloxone) is a network of opioid overdose education and naloxone distribution programs (OENDP) coordinated by the Ohio Department of Health. Visit the What is Naloxone page for more information on the overdose reversal medication.</a:t>
            </a:r>
          </a:p>
          <a:p>
            <a:endParaRPr lang="en-US" dirty="0"/>
          </a:p>
          <a:p>
            <a:r>
              <a:rPr lang="en-US" dirty="0"/>
              <a:t>Project DAWN is named in memory of Leslie Dawn Cooper, who struggled with substance use disorder for many years before dying from a witnessed opioid overdose on Oct. 3, 2009. The first Project DAWN site was established in Leslie’s hometown of Portsmouth, Ohio, in 2012. Since then, Project DAWN has expanded to a collective of more than 280 naloxone distribution sites that cover around 72 of Ohio’s 88 counties</a:t>
            </a:r>
          </a:p>
        </p:txBody>
      </p:sp>
    </p:spTree>
    <p:extLst>
      <p:ext uri="{BB962C8B-B14F-4D97-AF65-F5344CB8AC3E}">
        <p14:creationId xmlns:p14="http://schemas.microsoft.com/office/powerpoint/2010/main" val="717998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A1B9C-7B84-4B2C-A6E0-E6456C8FA494}"/>
              </a:ext>
            </a:extLst>
          </p:cNvPr>
          <p:cNvSpPr>
            <a:spLocks noGrp="1"/>
          </p:cNvSpPr>
          <p:nvPr>
            <p:ph type="title"/>
          </p:nvPr>
        </p:nvSpPr>
        <p:spPr/>
        <p:txBody>
          <a:bodyPr/>
          <a:lstStyle/>
          <a:p>
            <a:r>
              <a:rPr lang="en-US" dirty="0">
                <a:latin typeface="Papyrus" panose="03070502060502030205" pitchFamily="66" charset="0"/>
              </a:rPr>
              <a:t>The Project DAWN Network</a:t>
            </a:r>
          </a:p>
        </p:txBody>
      </p:sp>
      <p:sp>
        <p:nvSpPr>
          <p:cNvPr id="3" name="Content Placeholder 2">
            <a:extLst>
              <a:ext uri="{FF2B5EF4-FFF2-40B4-BE49-F238E27FC236}">
                <a16:creationId xmlns:a16="http://schemas.microsoft.com/office/drawing/2014/main" id="{A13F3882-7CA7-4747-A50F-B6BB3D970B89}"/>
              </a:ext>
            </a:extLst>
          </p:cNvPr>
          <p:cNvSpPr>
            <a:spLocks noGrp="1"/>
          </p:cNvSpPr>
          <p:nvPr>
            <p:ph idx="1"/>
          </p:nvPr>
        </p:nvSpPr>
        <p:spPr/>
        <p:txBody>
          <a:bodyPr>
            <a:normAutofit fontScale="70000" lnSpcReduction="20000"/>
          </a:bodyPr>
          <a:lstStyle/>
          <a:p>
            <a:r>
              <a:rPr lang="en-US" dirty="0"/>
              <a:t>As of September 2021, there are 102 Project DAWN programs registered in Ohio.  Project DAWN programs distribute naloxone and provide training at one or various Project DAWN sites, or locations, to prevent opioid overdose and promote harm reduction. Many Project DAWN programs operate multiple sites, usually with partnering agencies. Program partnerships and settings include:</a:t>
            </a:r>
          </a:p>
          <a:p>
            <a:endParaRPr lang="en-US" dirty="0"/>
          </a:p>
          <a:p>
            <a:r>
              <a:rPr lang="en-US" dirty="0"/>
              <a:t>Health departments. </a:t>
            </a:r>
          </a:p>
          <a:p>
            <a:r>
              <a:rPr lang="en-US" dirty="0"/>
              <a:t>Syringe service programs (SSPs). </a:t>
            </a:r>
          </a:p>
          <a:p>
            <a:r>
              <a:rPr lang="en-US" dirty="0"/>
              <a:t>Community grassroots organizations. </a:t>
            </a:r>
          </a:p>
          <a:p>
            <a:r>
              <a:rPr lang="en-US" dirty="0"/>
              <a:t>Emergency departments. </a:t>
            </a:r>
          </a:p>
          <a:p>
            <a:r>
              <a:rPr lang="en-US" dirty="0"/>
              <a:t>Correctional facilities. </a:t>
            </a:r>
          </a:p>
          <a:p>
            <a:r>
              <a:rPr lang="en-US" dirty="0"/>
              <a:t>Leave-behind programs with emergency medical services (EMS).</a:t>
            </a:r>
          </a:p>
          <a:p>
            <a:r>
              <a:rPr lang="en-US" dirty="0"/>
              <a:t>Online/mail-order services.</a:t>
            </a:r>
          </a:p>
          <a:p>
            <a:r>
              <a:rPr lang="en-US" dirty="0"/>
              <a:t>Street outreach. </a:t>
            </a:r>
          </a:p>
        </p:txBody>
      </p:sp>
    </p:spTree>
    <p:extLst>
      <p:ext uri="{BB962C8B-B14F-4D97-AF65-F5344CB8AC3E}">
        <p14:creationId xmlns:p14="http://schemas.microsoft.com/office/powerpoint/2010/main" val="1006133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7D0ABD-009E-4EBC-BE28-A4A455256B00}"/>
              </a:ext>
            </a:extLst>
          </p:cNvPr>
          <p:cNvSpPr>
            <a:spLocks noGrp="1"/>
          </p:cNvSpPr>
          <p:nvPr>
            <p:ph type="title"/>
          </p:nvPr>
        </p:nvSpPr>
        <p:spPr/>
        <p:txBody>
          <a:bodyPr>
            <a:normAutofit/>
          </a:bodyPr>
          <a:lstStyle/>
          <a:p>
            <a:r>
              <a:rPr lang="en-US" sz="2400" dirty="0">
                <a:latin typeface="Papyrus" panose="03070502060502030205" pitchFamily="66" charset="0"/>
              </a:rPr>
              <a:t>Risk factors for Opioid overdose</a:t>
            </a:r>
          </a:p>
        </p:txBody>
      </p:sp>
      <p:sp>
        <p:nvSpPr>
          <p:cNvPr id="3" name="Content Placeholder 2">
            <a:extLst>
              <a:ext uri="{FF2B5EF4-FFF2-40B4-BE49-F238E27FC236}">
                <a16:creationId xmlns:a16="http://schemas.microsoft.com/office/drawing/2014/main" id="{A88F6047-3440-4EB6-A647-C2D963AC4576}"/>
              </a:ext>
            </a:extLst>
          </p:cNvPr>
          <p:cNvSpPr>
            <a:spLocks noGrp="1"/>
          </p:cNvSpPr>
          <p:nvPr>
            <p:ph idx="1"/>
          </p:nvPr>
        </p:nvSpPr>
        <p:spPr/>
        <p:txBody>
          <a:bodyPr>
            <a:normAutofit fontScale="92500" lnSpcReduction="20000"/>
          </a:bodyPr>
          <a:lstStyle/>
          <a:p>
            <a:r>
              <a:rPr lang="en-US" dirty="0"/>
              <a:t>Changes in tolerance from not using or using less. This happens after being in jail, detox, or following a period of abstinence.</a:t>
            </a:r>
          </a:p>
          <a:p>
            <a:r>
              <a:rPr lang="en-US" dirty="0"/>
              <a:t>Changes in quality or purity of heroin and fentanyl.</a:t>
            </a:r>
          </a:p>
          <a:p>
            <a:r>
              <a:rPr lang="en-US" dirty="0"/>
              <a:t>Mixing opioids with alcohol or benzodiazepines (benzos). Benzos include Klonopin, Xanax, Ativan, Valium, Librium, and others.</a:t>
            </a:r>
          </a:p>
          <a:p>
            <a:r>
              <a:rPr lang="en-US" dirty="0"/>
              <a:t>Mixing opioids with stimulants, such as: crack/cocaine, meth, speed, and others.</a:t>
            </a:r>
          </a:p>
          <a:p>
            <a:r>
              <a:rPr lang="en-US" dirty="0"/>
              <a:t>Having poor nutrition, a weak immune system, heart problems, or other health issues (i.e.HIV, Hepatitis C, unhealthy lungs from smoking or liver damage from drinking).</a:t>
            </a:r>
          </a:p>
          <a:p>
            <a:r>
              <a:rPr lang="en-US" dirty="0"/>
              <a:t>Surviving a past overdose.</a:t>
            </a:r>
          </a:p>
        </p:txBody>
      </p:sp>
    </p:spTree>
    <p:extLst>
      <p:ext uri="{BB962C8B-B14F-4D97-AF65-F5344CB8AC3E}">
        <p14:creationId xmlns:p14="http://schemas.microsoft.com/office/powerpoint/2010/main" val="9604410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120329A-593E-4E5D-8B99-5902239CB282}"/>
              </a:ext>
            </a:extLst>
          </p:cNvPr>
          <p:cNvSpPr>
            <a:spLocks noGrp="1"/>
          </p:cNvSpPr>
          <p:nvPr>
            <p:ph type="title"/>
          </p:nvPr>
        </p:nvSpPr>
        <p:spPr/>
        <p:txBody>
          <a:bodyPr/>
          <a:lstStyle/>
          <a:p>
            <a:r>
              <a:rPr lang="en-US" dirty="0">
                <a:latin typeface="Papyrus" panose="03070502060502030205" pitchFamily="66" charset="0"/>
              </a:rPr>
              <a:t>Strategies to prevent opioid overdose</a:t>
            </a:r>
          </a:p>
        </p:txBody>
      </p:sp>
    </p:spTree>
    <p:extLst>
      <p:ext uri="{BB962C8B-B14F-4D97-AF65-F5344CB8AC3E}">
        <p14:creationId xmlns:p14="http://schemas.microsoft.com/office/powerpoint/2010/main" val="1482888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B3167-C1AE-4DA4-8580-BB95B0C492BC}"/>
              </a:ext>
            </a:extLst>
          </p:cNvPr>
          <p:cNvSpPr>
            <a:spLocks noGrp="1"/>
          </p:cNvSpPr>
          <p:nvPr>
            <p:ph type="title"/>
          </p:nvPr>
        </p:nvSpPr>
        <p:spPr/>
        <p:txBody>
          <a:bodyPr/>
          <a:lstStyle/>
          <a:p>
            <a:r>
              <a:rPr lang="en-US" dirty="0">
                <a:latin typeface="Papyrus" panose="03070502060502030205" pitchFamily="66" charset="0"/>
              </a:rPr>
              <a:t>Targeted Naloxone distribution</a:t>
            </a:r>
          </a:p>
        </p:txBody>
      </p:sp>
      <p:sp>
        <p:nvSpPr>
          <p:cNvPr id="3" name="Content Placeholder 2">
            <a:extLst>
              <a:ext uri="{FF2B5EF4-FFF2-40B4-BE49-F238E27FC236}">
                <a16:creationId xmlns:a16="http://schemas.microsoft.com/office/drawing/2014/main" id="{81CE4B15-087C-4266-9817-A4DEF5C8EE40}"/>
              </a:ext>
            </a:extLst>
          </p:cNvPr>
          <p:cNvSpPr>
            <a:spLocks noGrp="1"/>
          </p:cNvSpPr>
          <p:nvPr>
            <p:ph idx="1"/>
          </p:nvPr>
        </p:nvSpPr>
        <p:spPr/>
        <p:txBody>
          <a:bodyPr/>
          <a:lstStyle/>
          <a:p>
            <a:r>
              <a:rPr lang="en-US" dirty="0"/>
              <a:t>Naloxone – a non-addictive, life-saving drug that can reverse the effects of an opioid overdose when administered in time. Targeted naloxone distribution programs seek to train and equip individuals who are most likely to encounter or witness an overdose—especially people who use drugs and first responders— with naloxone kits, which they can use in an emergency to save a life.</a:t>
            </a:r>
          </a:p>
        </p:txBody>
      </p:sp>
    </p:spTree>
    <p:extLst>
      <p:ext uri="{BB962C8B-B14F-4D97-AF65-F5344CB8AC3E}">
        <p14:creationId xmlns:p14="http://schemas.microsoft.com/office/powerpoint/2010/main" val="4245867465"/>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525</TotalTime>
  <Words>1506</Words>
  <Application>Microsoft Office PowerPoint</Application>
  <PresentationFormat>Widescreen</PresentationFormat>
  <Paragraphs>108</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Century Gothic</vt:lpstr>
      <vt:lpstr>Papyrus</vt:lpstr>
      <vt:lpstr>Tahoma</vt:lpstr>
      <vt:lpstr>Wingdings 3</vt:lpstr>
      <vt:lpstr>Slice</vt:lpstr>
      <vt:lpstr>Rick ford, lisw-s chris Bivens, RN, BSN  </vt:lpstr>
      <vt:lpstr>What is qrt?</vt:lpstr>
      <vt:lpstr>What is the purpose of qrt?</vt:lpstr>
      <vt:lpstr>Project DAWN</vt:lpstr>
      <vt:lpstr>What is project DAWN?</vt:lpstr>
      <vt:lpstr>The Project DAWN Network</vt:lpstr>
      <vt:lpstr>Risk factors for Opioid overdose</vt:lpstr>
      <vt:lpstr>Strategies to prevent opioid overdose</vt:lpstr>
      <vt:lpstr>Targeted Naloxone distribution</vt:lpstr>
      <vt:lpstr>Medication-Assisted Treatment (MAT) and Medication for Opioid Use Disorder (MOUD)</vt:lpstr>
      <vt:lpstr>Academic detailing</vt:lpstr>
      <vt:lpstr>911 good Samaritan laws</vt:lpstr>
      <vt:lpstr>Syringe service programs</vt:lpstr>
      <vt:lpstr>Signs and symptoms of opioid overdose</vt:lpstr>
      <vt:lpstr>Responding to an overdose</vt:lpstr>
      <vt:lpstr>How to administer Naloxone</vt:lpstr>
      <vt:lpstr>Peel</vt:lpstr>
      <vt:lpstr>Place</vt:lpstr>
      <vt:lpstr>Press</vt:lpstr>
      <vt:lpstr>What is naloxone</vt:lpstr>
      <vt:lpstr>Naloxone storage and expiration</vt:lpstr>
      <vt:lpstr>Reporting reversals and obtaining replacement doses</vt:lpstr>
      <vt:lpstr>Substance abuse treatment options in Ashland</vt:lpstr>
      <vt:lpstr>Chris Bivens Ashland County Health Department 1763 state route 60 Ashland, Ohio, 44805 419-282-4232 cbivens@health-ashlandcounty-oh.gov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DAWN</dc:title>
  <dc:creator>Chris Bivens</dc:creator>
  <cp:lastModifiedBy>Rick Ford</cp:lastModifiedBy>
  <cp:revision>6</cp:revision>
  <dcterms:created xsi:type="dcterms:W3CDTF">2021-10-20T14:24:13Z</dcterms:created>
  <dcterms:modified xsi:type="dcterms:W3CDTF">2022-03-23T23:39:51Z</dcterms:modified>
</cp:coreProperties>
</file>