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80" r:id="rId7"/>
    <p:sldId id="274" r:id="rId8"/>
    <p:sldId id="281" r:id="rId9"/>
    <p:sldId id="275" r:id="rId10"/>
    <p:sldId id="277" r:id="rId11"/>
    <p:sldId id="278" r:id="rId12"/>
    <p:sldId id="279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1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2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B6E4-AD22-4A4D-8FDD-FA9EC6D4389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8D80-5B65-4364-B897-6B902342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3600" dirty="0">
                <a:solidFill>
                  <a:srgbClr val="7030A0"/>
                </a:solidFill>
              </a:rPr>
              <a:t>The Power of the Gut – A look at what we eat, the gut microbiome and our health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55410"/>
          <a:stretch/>
        </p:blipFill>
        <p:spPr bwMode="auto">
          <a:xfrm>
            <a:off x="3404816" y="586010"/>
            <a:ext cx="5382367" cy="2808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590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t="55410"/>
          <a:stretch/>
        </p:blipFill>
        <p:spPr bwMode="auto">
          <a:xfrm>
            <a:off x="9450625" y="4974745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FA19-E3F5-4D1E-AFBE-60C70793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Let’s discuss some real patients!</a:t>
            </a:r>
          </a:p>
        </p:txBody>
      </p:sp>
    </p:spTree>
    <p:extLst>
      <p:ext uri="{BB962C8B-B14F-4D97-AF65-F5344CB8AC3E}">
        <p14:creationId xmlns:p14="http://schemas.microsoft.com/office/powerpoint/2010/main" val="397397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t="55410"/>
          <a:stretch/>
        </p:blipFill>
        <p:spPr bwMode="auto">
          <a:xfrm>
            <a:off x="9450625" y="4974745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FA19-E3F5-4D1E-AFBE-60C70793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7030A0"/>
                </a:solidFill>
              </a:rPr>
              <a:t>Thank you for being a great audience today!</a:t>
            </a:r>
          </a:p>
        </p:txBody>
      </p:sp>
    </p:spTree>
    <p:extLst>
      <p:ext uri="{BB962C8B-B14F-4D97-AF65-F5344CB8AC3E}">
        <p14:creationId xmlns:p14="http://schemas.microsoft.com/office/powerpoint/2010/main" val="371075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Gut Microbiome?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100s of bacteria, viruses, and fungi types that live in the GI tract</a:t>
            </a:r>
          </a:p>
          <a:p>
            <a:endParaRPr lang="en-US" dirty="0"/>
          </a:p>
          <a:p>
            <a:r>
              <a:rPr lang="en-US" dirty="0"/>
              <a:t>Some of the bacteria that live in the gut include:</a:t>
            </a:r>
          </a:p>
          <a:p>
            <a:pPr marL="0" indent="0">
              <a:buNone/>
            </a:pPr>
            <a:r>
              <a:rPr lang="en-US" dirty="0"/>
              <a:t>	Escherichia coli (E. Coli)</a:t>
            </a:r>
          </a:p>
          <a:p>
            <a:pPr marL="0" indent="0">
              <a:buNone/>
            </a:pPr>
            <a:r>
              <a:rPr lang="en-US" dirty="0"/>
              <a:t>	Lactobacillus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Bifidobacterium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Streptococcus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Kleibsiella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55410"/>
          <a:stretch/>
        </p:blipFill>
        <p:spPr bwMode="auto">
          <a:xfrm>
            <a:off x="8596455" y="4722874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341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influences the makeup of the gut microbiome?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you are born</a:t>
            </a:r>
          </a:p>
          <a:p>
            <a:endParaRPr lang="en-US" dirty="0"/>
          </a:p>
          <a:p>
            <a:r>
              <a:rPr lang="en-US" dirty="0"/>
              <a:t>Environment </a:t>
            </a:r>
          </a:p>
          <a:p>
            <a:endParaRPr lang="en-US" dirty="0"/>
          </a:p>
          <a:p>
            <a:r>
              <a:rPr lang="en-US" dirty="0"/>
              <a:t>Antibiotic/medication use</a:t>
            </a:r>
          </a:p>
          <a:p>
            <a:endParaRPr lang="en-US" dirty="0"/>
          </a:p>
          <a:p>
            <a:r>
              <a:rPr lang="en-US" dirty="0"/>
              <a:t>Of course – what you eat!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55410"/>
          <a:stretch/>
        </p:blipFill>
        <p:spPr bwMode="auto">
          <a:xfrm>
            <a:off x="8596455" y="4722874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103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Job of Gut Bacteria?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6602"/>
            <a:ext cx="8096250" cy="34575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t="55410"/>
          <a:stretch/>
        </p:blipFill>
        <p:spPr bwMode="auto">
          <a:xfrm>
            <a:off x="9445150" y="4744776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83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t="55410"/>
          <a:stretch/>
        </p:blipFill>
        <p:spPr bwMode="auto">
          <a:xfrm>
            <a:off x="9445150" y="4744776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324020-D36E-4CAB-882C-3AA2D99B7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Loh</a:t>
            </a:r>
            <a:r>
              <a:rPr lang="en-US" sz="1400" dirty="0"/>
              <a:t>, JS et. al. Microbiota-gut-brain axis and its therapeutic applications in neurodegenerative diseases. </a:t>
            </a:r>
            <a:r>
              <a:rPr lang="en-US" sz="1400" i="1" dirty="0"/>
              <a:t>Nature.</a:t>
            </a:r>
            <a:r>
              <a:rPr lang="en-US" sz="1400" dirty="0"/>
              <a:t> (2024)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349EB-FA2C-4974-94DB-635EBA52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6" y="492777"/>
            <a:ext cx="7619881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Effects of a Healthy Microbiome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Increase energy expenditure (burn more kcals)</a:t>
            </a:r>
          </a:p>
          <a:p>
            <a:r>
              <a:rPr lang="en-US" dirty="0"/>
              <a:t>Decrease food intake (don’t feel so hungry)</a:t>
            </a:r>
          </a:p>
          <a:p>
            <a:r>
              <a:rPr lang="en-US" dirty="0"/>
              <a:t>Decrease blood lipids (the ones that lead to cardiovascular disease)</a:t>
            </a:r>
          </a:p>
          <a:p>
            <a:r>
              <a:rPr lang="en-US" dirty="0"/>
              <a:t>Improve circadian rhythm (sleep)</a:t>
            </a:r>
          </a:p>
          <a:p>
            <a:r>
              <a:rPr lang="en-US" dirty="0"/>
              <a:t>Help to manage anxiety and depression</a:t>
            </a:r>
          </a:p>
          <a:p>
            <a:r>
              <a:rPr lang="en-US" dirty="0"/>
              <a:t>Decreases inflammation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55410"/>
          <a:stretch/>
        </p:blipFill>
        <p:spPr bwMode="auto">
          <a:xfrm>
            <a:off x="9450625" y="4974745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830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9845" y="12888794"/>
            <a:ext cx="3305840" cy="71914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These are nutrition supplements that contain live bacteria</a:t>
            </a:r>
          </a:p>
        </p:txBody>
      </p:sp>
      <p:pic>
        <p:nvPicPr>
          <p:cNvPr id="3074" name="Picture 2" descr="Amazon.com: Visbiome - High Potency Probiotics, 112.5 Billion CFU Live  Bacteria, 60 Capsules : Health &amp; Househ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" y="0"/>
            <a:ext cx="3925898" cy="40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azon.com: Florastor Kids Daily Probiotic Supplement, Unflavored Powder  Mixes with Food or Beverage, Use with Antibiotics, Saccharomyces Boulardii  CNCM I-745 (20 Sachets), Pack of 2 : Health &amp; Househ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83" y="652812"/>
            <a:ext cx="4345225" cy="33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t="55410"/>
          <a:stretch/>
        </p:blipFill>
        <p:spPr bwMode="auto">
          <a:xfrm>
            <a:off x="9450625" y="4974745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Activia Vanilla Low Fat Probiotic Yogurt Cups, Helps Support Gut Health, 4  oz, 4 Count">
            <a:extLst>
              <a:ext uri="{FF2B5EF4-FFF2-40B4-BE49-F238E27FC236}">
                <a16:creationId xmlns:a16="http://schemas.microsoft.com/office/drawing/2014/main" id="{A3F0C5A0-B71A-407B-9C21-EA5355387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07" y="2155944"/>
            <a:ext cx="3925898" cy="33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feway, Plain, Unsweetened Cultured Low-fat Milk Kefir, Refrigerated 32 fl  oz Plastic Bottle">
            <a:extLst>
              <a:ext uri="{FF2B5EF4-FFF2-40B4-BE49-F238E27FC236}">
                <a16:creationId xmlns:a16="http://schemas.microsoft.com/office/drawing/2014/main" id="{91CAC5FB-0620-40D8-B11F-76963F54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2" y="4304938"/>
            <a:ext cx="3061447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4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Prebiotics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958" y="1615257"/>
            <a:ext cx="7671105" cy="48019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t="55410"/>
          <a:stretch/>
        </p:blipFill>
        <p:spPr bwMode="auto">
          <a:xfrm>
            <a:off x="9450625" y="4974745"/>
            <a:ext cx="1688063" cy="9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70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eat for a </a:t>
            </a:r>
            <a:r>
              <a:rPr lang="en-US"/>
              <a:t>healthy gut</a:t>
            </a:r>
            <a:endParaRPr lang="en-US" dirty="0"/>
          </a:p>
        </p:txBody>
      </p:sp>
      <p:pic>
        <p:nvPicPr>
          <p:cNvPr id="4098" name="Picture 2" descr="Phyte away sickness with colorful fruits and vegetables - UT Physici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2" y="1750918"/>
            <a:ext cx="5201678" cy="35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Foods That Are High In Fiber You Can Eat Daily | Nature Made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48" y="2305166"/>
            <a:ext cx="4555574" cy="37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0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E0BA5B2D7EA44953C9C848681BC81" ma:contentTypeVersion="9" ma:contentTypeDescription="Create a new document." ma:contentTypeScope="" ma:versionID="2d3680005f40614d73e9b2be25cd1cac">
  <xsd:schema xmlns:xsd="http://www.w3.org/2001/XMLSchema" xmlns:xs="http://www.w3.org/2001/XMLSchema" xmlns:p="http://schemas.microsoft.com/office/2006/metadata/properties" xmlns:ns3="d1637464-c7ca-4fe7-ab3e-88c841f39e8e" targetNamespace="http://schemas.microsoft.com/office/2006/metadata/properties" ma:root="true" ma:fieldsID="49dbb85684ea8e6cdf181137aff7359d" ns3:_="">
    <xsd:import namespace="d1637464-c7ca-4fe7-ab3e-88c841f39e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37464-c7ca-4fe7-ab3e-88c841f39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0CFED2-F94C-4F2B-9BB8-2A78E653F8F1}">
  <ds:schemaRefs>
    <ds:schemaRef ds:uri="http://purl.org/dc/elements/1.1/"/>
    <ds:schemaRef ds:uri="d1637464-c7ca-4fe7-ab3e-88c841f39e8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61FFC9-760C-49FD-B0C5-521BE315F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AC097-78A1-4981-9A65-4B0104B3A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637464-c7ca-4fe7-ab3e-88c841f39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201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What is the Gut Microbiome?</vt:lpstr>
      <vt:lpstr>What influences the makeup of the gut microbiome?</vt:lpstr>
      <vt:lpstr>What is Job of Gut Bacteria?</vt:lpstr>
      <vt:lpstr>PowerPoint Presentation</vt:lpstr>
      <vt:lpstr>Effects of a Healthy Microbiome</vt:lpstr>
      <vt:lpstr>Probiotics</vt:lpstr>
      <vt:lpstr>Prebiotics</vt:lpstr>
      <vt:lpstr>What to eat for a healthy gut</vt:lpstr>
      <vt:lpstr>PowerPoint Presentation</vt:lpstr>
      <vt:lpstr>PowerPoint Presentation</vt:lpstr>
    </vt:vector>
  </TitlesOfParts>
  <Company>Ashland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Sandra Hoffman</cp:lastModifiedBy>
  <cp:revision>40</cp:revision>
  <dcterms:created xsi:type="dcterms:W3CDTF">2022-09-08T13:58:13Z</dcterms:created>
  <dcterms:modified xsi:type="dcterms:W3CDTF">2026-03-19T18:26:24Z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0x010100010E0BA5B2D7EA44953C9C848681BC81</vt:lpwstr>
  </property>
</Properties>
</file>