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180" y="0"/>
            <a:ext cx="10889763" cy="65279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5960" y="2169911"/>
            <a:ext cx="579892" cy="83126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19389" y="1644257"/>
            <a:ext cx="6177915" cy="8410575"/>
          </a:xfrm>
          <a:custGeom>
            <a:avLst/>
            <a:gdLst/>
            <a:ahLst/>
            <a:cxnLst/>
            <a:rect l="l" t="t" r="r" b="b"/>
            <a:pathLst>
              <a:path w="6177915" h="8410575">
                <a:moveTo>
                  <a:pt x="0" y="2701620"/>
                </a:moveTo>
                <a:lnTo>
                  <a:pt x="0" y="0"/>
                </a:lnTo>
              </a:path>
              <a:path w="6177915" h="8410575">
                <a:moveTo>
                  <a:pt x="6177375" y="8410475"/>
                </a:moveTo>
                <a:lnTo>
                  <a:pt x="6177375" y="4883699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991377" y="0"/>
            <a:ext cx="12700" cy="1125220"/>
          </a:xfrm>
          <a:custGeom>
            <a:avLst/>
            <a:gdLst/>
            <a:ahLst/>
            <a:cxnLst/>
            <a:rect l="l" t="t" r="r" b="b"/>
            <a:pathLst>
              <a:path w="12700" h="1125220">
                <a:moveTo>
                  <a:pt x="12208" y="1124714"/>
                </a:moveTo>
                <a:lnTo>
                  <a:pt x="0" y="1124714"/>
                </a:lnTo>
                <a:lnTo>
                  <a:pt x="0" y="0"/>
                </a:lnTo>
                <a:lnTo>
                  <a:pt x="12208" y="0"/>
                </a:lnTo>
                <a:lnTo>
                  <a:pt x="12208" y="1124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6352953" y="7719848"/>
            <a:ext cx="0" cy="2475865"/>
          </a:xfrm>
          <a:custGeom>
            <a:avLst/>
            <a:gdLst/>
            <a:ahLst/>
            <a:cxnLst/>
            <a:rect l="l" t="t" r="r" b="b"/>
            <a:pathLst>
              <a:path w="0" h="2475865">
                <a:moveTo>
                  <a:pt x="0" y="2475467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6896221" y="1735941"/>
            <a:ext cx="0" cy="1791335"/>
          </a:xfrm>
          <a:custGeom>
            <a:avLst/>
            <a:gdLst/>
            <a:ahLst/>
            <a:cxnLst/>
            <a:rect l="l" t="t" r="r" b="b"/>
            <a:pathLst>
              <a:path w="0" h="1791335">
                <a:moveTo>
                  <a:pt x="0" y="1790893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1896941" y="1467001"/>
            <a:ext cx="4706620" cy="0"/>
          </a:xfrm>
          <a:custGeom>
            <a:avLst/>
            <a:gdLst/>
            <a:ahLst/>
            <a:cxnLst/>
            <a:rect l="l" t="t" r="r" b="b"/>
            <a:pathLst>
              <a:path w="4706619" h="0">
                <a:moveTo>
                  <a:pt x="0" y="0"/>
                </a:moveTo>
                <a:lnTo>
                  <a:pt x="4706281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7189219" y="3777437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4" h="0">
                <a:moveTo>
                  <a:pt x="0" y="0"/>
                </a:moveTo>
                <a:lnTo>
                  <a:pt x="1007180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434469" y="4871532"/>
            <a:ext cx="5518150" cy="0"/>
          </a:xfrm>
          <a:custGeom>
            <a:avLst/>
            <a:gdLst/>
            <a:ahLst/>
            <a:cxnLst/>
            <a:rect l="l" t="t" r="r" b="b"/>
            <a:pathLst>
              <a:path w="5518150" h="0">
                <a:moveTo>
                  <a:pt x="0" y="0"/>
                </a:moveTo>
                <a:lnTo>
                  <a:pt x="5518129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6633742" y="7450907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4" h="0">
                <a:moveTo>
                  <a:pt x="0" y="0"/>
                </a:moveTo>
                <a:lnTo>
                  <a:pt x="1562656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29022" y="2065527"/>
            <a:ext cx="1402079" cy="1125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52241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52231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52241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52231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52241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52241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411" y="980855"/>
            <a:ext cx="12713335" cy="259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52241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4352" y="3399020"/>
            <a:ext cx="8848090" cy="4200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52231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42.jpg"/><Relationship Id="rId5" Type="http://schemas.openxmlformats.org/officeDocument/2006/relationships/image" Target="../media/image30.png"/><Relationship Id="rId6" Type="http://schemas.openxmlformats.org/officeDocument/2006/relationships/image" Target="../media/image41.jp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Relationship Id="rId4" Type="http://schemas.openxmlformats.org/officeDocument/2006/relationships/image" Target="../media/image75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Relationship Id="rId6" Type="http://schemas.openxmlformats.org/officeDocument/2006/relationships/image" Target="../media/image8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7759/cureus.43595Cleveland" TargetMode="External"/><Relationship Id="rId3" Type="http://schemas.openxmlformats.org/officeDocument/2006/relationships/hyperlink" Target="https://my.clevelandclinic.org/health/articles/22581-dopamine" TargetMode="External"/><Relationship Id="rId4" Type="http://schemas.openxmlformats.org/officeDocument/2006/relationships/hyperlink" Target="https://my.clevelandclinic.org/health/body/23040-endorphins" TargetMode="External"/><Relationship Id="rId5" Type="http://schemas.openxmlformats.org/officeDocument/2006/relationships/hyperlink" Target="https://my.clevelandclinic.org/health/articles/22572-serotonin" TargetMode="External"/><Relationship Id="rId6" Type="http://schemas.openxmlformats.org/officeDocument/2006/relationships/hyperlink" Target="https://doi.org/10.20463/pan.2024.0015" TargetMode="External"/><Relationship Id="rId7" Type="http://schemas.openxmlformats.org/officeDocument/2006/relationships/hyperlink" Target="https://doi.org/10.3390/brainsci11070829" TargetMode="External"/><Relationship Id="rId8" Type="http://schemas.openxmlformats.org/officeDocument/2006/relationships/hyperlink" Target="https://www.mayoclinic.org/healthy-lifestyle/stress-managemenUin-depth/exercise-and-stress/art-20044469" TargetMode="External"/><Relationship Id="rId9" Type="http://schemas.openxmlformats.org/officeDocument/2006/relationships/hyperlink" Target="https://doi.org/10.3390/ijerph192315846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180" y="0"/>
            <a:ext cx="10890250" cy="10055225"/>
            <a:chOff x="1007180" y="0"/>
            <a:chExt cx="10890250" cy="10055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180" y="0"/>
              <a:ext cx="10889763" cy="65279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5960" y="2169911"/>
              <a:ext cx="579892" cy="8312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9389" y="1644257"/>
              <a:ext cx="6177915" cy="8410575"/>
            </a:xfrm>
            <a:custGeom>
              <a:avLst/>
              <a:gdLst/>
              <a:ahLst/>
              <a:cxnLst/>
              <a:rect l="l" t="t" r="r" b="b"/>
              <a:pathLst>
                <a:path w="6177915" h="8410575">
                  <a:moveTo>
                    <a:pt x="0" y="2701620"/>
                  </a:moveTo>
                  <a:lnTo>
                    <a:pt x="0" y="0"/>
                  </a:lnTo>
                </a:path>
                <a:path w="6177915" h="8410575">
                  <a:moveTo>
                    <a:pt x="6177375" y="8410475"/>
                  </a:moveTo>
                  <a:lnTo>
                    <a:pt x="6177375" y="4883699"/>
                  </a:lnTo>
                </a:path>
              </a:pathLst>
            </a:custGeom>
            <a:ln w="6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91377" y="0"/>
              <a:ext cx="12700" cy="1125220"/>
            </a:xfrm>
            <a:custGeom>
              <a:avLst/>
              <a:gdLst/>
              <a:ahLst/>
              <a:cxnLst/>
              <a:rect l="l" t="t" r="r" b="b"/>
              <a:pathLst>
                <a:path w="12700" h="1125220">
                  <a:moveTo>
                    <a:pt x="12208" y="1124714"/>
                  </a:moveTo>
                  <a:lnTo>
                    <a:pt x="0" y="1124714"/>
                  </a:lnTo>
                  <a:lnTo>
                    <a:pt x="0" y="0"/>
                  </a:lnTo>
                  <a:lnTo>
                    <a:pt x="12208" y="0"/>
                  </a:lnTo>
                  <a:lnTo>
                    <a:pt x="12208" y="1124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6352953" y="7719848"/>
            <a:ext cx="0" cy="2475865"/>
          </a:xfrm>
          <a:custGeom>
            <a:avLst/>
            <a:gdLst/>
            <a:ahLst/>
            <a:cxnLst/>
            <a:rect l="l" t="t" r="r" b="b"/>
            <a:pathLst>
              <a:path w="0" h="2475865">
                <a:moveTo>
                  <a:pt x="0" y="2475467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896221" y="1735941"/>
            <a:ext cx="0" cy="1791335"/>
          </a:xfrm>
          <a:custGeom>
            <a:avLst/>
            <a:gdLst/>
            <a:ahLst/>
            <a:cxnLst/>
            <a:rect l="l" t="t" r="r" b="b"/>
            <a:pathLst>
              <a:path w="0" h="1791335">
                <a:moveTo>
                  <a:pt x="0" y="1790893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896941" y="1467001"/>
            <a:ext cx="4706620" cy="0"/>
          </a:xfrm>
          <a:custGeom>
            <a:avLst/>
            <a:gdLst/>
            <a:ahLst/>
            <a:cxnLst/>
            <a:rect l="l" t="t" r="r" b="b"/>
            <a:pathLst>
              <a:path w="4706619" h="0">
                <a:moveTo>
                  <a:pt x="0" y="0"/>
                </a:moveTo>
                <a:lnTo>
                  <a:pt x="4706281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189219" y="3777437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4" h="0">
                <a:moveTo>
                  <a:pt x="0" y="0"/>
                </a:moveTo>
                <a:lnTo>
                  <a:pt x="1007180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34469" y="4871532"/>
            <a:ext cx="5518150" cy="0"/>
          </a:xfrm>
          <a:custGeom>
            <a:avLst/>
            <a:gdLst/>
            <a:ahLst/>
            <a:cxnLst/>
            <a:rect l="l" t="t" r="r" b="b"/>
            <a:pathLst>
              <a:path w="5518150" h="0">
                <a:moveTo>
                  <a:pt x="0" y="0"/>
                </a:moveTo>
                <a:lnTo>
                  <a:pt x="5518129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633742" y="7450907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4" h="0">
                <a:moveTo>
                  <a:pt x="0" y="0"/>
                </a:moveTo>
                <a:lnTo>
                  <a:pt x="1562656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9912" rIns="0" bIns="0" rtlCol="0" vert="horz">
            <a:spAutoFit/>
          </a:bodyPr>
          <a:lstStyle/>
          <a:p>
            <a:pPr marL="2609850">
              <a:lnSpc>
                <a:spcPct val="100000"/>
              </a:lnSpc>
              <a:spcBef>
                <a:spcPts val="120"/>
              </a:spcBef>
            </a:pPr>
            <a:r>
              <a:rPr dirty="0" spc="70">
                <a:solidFill>
                  <a:srgbClr val="522313"/>
                </a:solidFill>
              </a:rPr>
              <a:t>act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549034" y="4301344"/>
            <a:ext cx="5795010" cy="5086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1430">
              <a:lnSpc>
                <a:spcPct val="116500"/>
              </a:lnSpc>
              <a:spcBef>
                <a:spcPts val="95"/>
              </a:spcBef>
            </a:pPr>
            <a:r>
              <a:rPr dirty="0" sz="4750" spc="60">
                <a:solidFill>
                  <a:srgbClr val="522313"/>
                </a:solidFill>
                <a:latin typeface="Arial"/>
                <a:cs typeface="Arial"/>
              </a:rPr>
              <a:t>Physical</a:t>
            </a:r>
            <a:r>
              <a:rPr dirty="0" sz="4750" spc="-37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25">
                <a:solidFill>
                  <a:srgbClr val="522313"/>
                </a:solidFill>
                <a:latin typeface="Arial"/>
                <a:cs typeface="Arial"/>
              </a:rPr>
              <a:t>activity</a:t>
            </a:r>
            <a:r>
              <a:rPr dirty="0" sz="4750" spc="-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70">
                <a:solidFill>
                  <a:srgbClr val="522313"/>
                </a:solidFill>
                <a:latin typeface="Arial"/>
                <a:cs typeface="Arial"/>
              </a:rPr>
              <a:t>can </a:t>
            </a:r>
            <a:r>
              <a:rPr dirty="0" sz="4750" spc="60">
                <a:solidFill>
                  <a:srgbClr val="522313"/>
                </a:solidFill>
                <a:latin typeface="Arial"/>
                <a:cs typeface="Arial"/>
              </a:rPr>
              <a:t>increase</a:t>
            </a:r>
            <a:r>
              <a:rPr dirty="0" sz="4750" spc="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95">
                <a:solidFill>
                  <a:srgbClr val="522313"/>
                </a:solidFill>
                <a:latin typeface="Arial"/>
                <a:cs typeface="Arial"/>
              </a:rPr>
              <a:t>confidence, </a:t>
            </a:r>
            <a:r>
              <a:rPr dirty="0" sz="4750" spc="229">
                <a:solidFill>
                  <a:srgbClr val="522313"/>
                </a:solidFill>
                <a:latin typeface="Arial"/>
                <a:cs typeface="Arial"/>
              </a:rPr>
              <a:t>body</a:t>
            </a:r>
            <a:r>
              <a:rPr dirty="0" sz="4750" spc="-2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40">
                <a:solidFill>
                  <a:srgbClr val="522313"/>
                </a:solidFill>
                <a:latin typeface="Arial"/>
                <a:cs typeface="Arial"/>
              </a:rPr>
              <a:t>image </a:t>
            </a:r>
            <a:r>
              <a:rPr dirty="0" sz="4750" spc="50">
                <a:solidFill>
                  <a:srgbClr val="522313"/>
                </a:solidFill>
                <a:latin typeface="Arial"/>
                <a:cs typeface="Arial"/>
              </a:rPr>
              <a:t>satisfaction,</a:t>
            </a:r>
            <a:r>
              <a:rPr dirty="0" sz="4750" spc="22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50">
                <a:solidFill>
                  <a:srgbClr val="522313"/>
                </a:solidFill>
                <a:latin typeface="Arial"/>
                <a:cs typeface="Arial"/>
              </a:rPr>
              <a:t>and </a:t>
            </a:r>
            <a:r>
              <a:rPr dirty="0" sz="4750" spc="120">
                <a:solidFill>
                  <a:srgbClr val="522313"/>
                </a:solidFill>
                <a:latin typeface="Arial"/>
                <a:cs typeface="Arial"/>
              </a:rPr>
              <a:t>feelings</a:t>
            </a:r>
            <a:r>
              <a:rPr dirty="0" sz="4750" spc="9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85">
                <a:solidFill>
                  <a:srgbClr val="522313"/>
                </a:solidFill>
                <a:latin typeface="Arial"/>
                <a:cs typeface="Arial"/>
              </a:rPr>
              <a:t>of </a:t>
            </a:r>
            <a:r>
              <a:rPr dirty="0" sz="4750" spc="175">
                <a:solidFill>
                  <a:srgbClr val="522313"/>
                </a:solidFill>
                <a:latin typeface="Arial"/>
                <a:cs typeface="Arial"/>
              </a:rPr>
              <a:t>accomplishment.</a:t>
            </a:r>
            <a:endParaRPr sz="4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1199" y="1063591"/>
            <a:ext cx="6110231" cy="77320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59371" y="988108"/>
            <a:ext cx="7646034" cy="1313180"/>
          </a:xfrm>
          <a:custGeom>
            <a:avLst/>
            <a:gdLst/>
            <a:ahLst/>
            <a:cxnLst/>
            <a:rect l="l" t="t" r="r" b="b"/>
            <a:pathLst>
              <a:path w="7646034" h="1313180">
                <a:moveTo>
                  <a:pt x="7645417" y="1313032"/>
                </a:moveTo>
                <a:lnTo>
                  <a:pt x="0" y="1313032"/>
                </a:lnTo>
                <a:lnTo>
                  <a:pt x="0" y="0"/>
                </a:lnTo>
                <a:lnTo>
                  <a:pt x="7645417" y="0"/>
                </a:lnTo>
                <a:lnTo>
                  <a:pt x="7645417" y="1313032"/>
                </a:lnTo>
                <a:close/>
              </a:path>
            </a:pathLst>
          </a:custGeom>
          <a:solidFill>
            <a:srgbClr val="522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046671" y="1026443"/>
            <a:ext cx="7757795" cy="11258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345">
                <a:solidFill>
                  <a:srgbClr val="F4EBC8"/>
                </a:solidFill>
              </a:rPr>
              <a:t>What</a:t>
            </a:r>
            <a:r>
              <a:rPr dirty="0" spc="490">
                <a:solidFill>
                  <a:srgbClr val="F4EBC8"/>
                </a:solidFill>
              </a:rPr>
              <a:t> </a:t>
            </a:r>
            <a:r>
              <a:rPr dirty="0" spc="145">
                <a:solidFill>
                  <a:srgbClr val="F4EBC8"/>
                </a:solidFill>
              </a:rPr>
              <a:t>is</a:t>
            </a:r>
            <a:r>
              <a:rPr dirty="0" spc="100">
                <a:solidFill>
                  <a:srgbClr val="F4EBC8"/>
                </a:solidFill>
              </a:rPr>
              <a:t> </a:t>
            </a:r>
            <a:r>
              <a:rPr dirty="0" spc="195">
                <a:solidFill>
                  <a:srgbClr val="F4EBC8"/>
                </a:solidFill>
              </a:rPr>
              <a:t>Physical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013" y="2448939"/>
            <a:ext cx="3510279" cy="131318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533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r>
              <a:rPr dirty="0" sz="7200" spc="145" b="1">
                <a:solidFill>
                  <a:srgbClr val="F4EBC8"/>
                </a:solidFill>
                <a:latin typeface="Arial"/>
                <a:cs typeface="Arial"/>
              </a:rPr>
              <a:t>Activity</a:t>
            </a:r>
            <a:endParaRPr sz="7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702" y="4206480"/>
            <a:ext cx="778510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120"/>
              </a:spcBef>
            </a:pP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"Any</a:t>
            </a:r>
            <a:r>
              <a:rPr dirty="0" sz="2900" spc="-1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25">
                <a:solidFill>
                  <a:srgbClr val="F4EBC8"/>
                </a:solidFill>
                <a:latin typeface="Arial"/>
                <a:cs typeface="Arial"/>
              </a:rPr>
              <a:t>bodily</a:t>
            </a:r>
            <a:r>
              <a:rPr dirty="0" sz="2900" spc="1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60">
                <a:solidFill>
                  <a:srgbClr val="F4EBC8"/>
                </a:solidFill>
                <a:latin typeface="Arial"/>
                <a:cs typeface="Arial"/>
              </a:rPr>
              <a:t>movement</a:t>
            </a:r>
            <a:r>
              <a:rPr dirty="0" sz="2900" spc="12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75">
                <a:solidFill>
                  <a:srgbClr val="F4EBC8"/>
                </a:solidFill>
                <a:latin typeface="Arial"/>
                <a:cs typeface="Arial"/>
              </a:rPr>
              <a:t>produced</a:t>
            </a:r>
            <a:r>
              <a:rPr dirty="0" sz="2900" spc="-2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80">
                <a:solidFill>
                  <a:srgbClr val="F4EBC8"/>
                </a:solidFill>
                <a:latin typeface="Arial"/>
                <a:cs typeface="Arial"/>
              </a:rPr>
              <a:t>by</a:t>
            </a:r>
            <a:r>
              <a:rPr dirty="0" sz="2900" spc="-9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F4EBC8"/>
                </a:solidFill>
                <a:latin typeface="Arial"/>
                <a:cs typeface="Arial"/>
              </a:rPr>
              <a:t>skeletal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702" y="4710277"/>
            <a:ext cx="5243195" cy="53213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431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r>
              <a:rPr dirty="0" sz="2900" spc="135">
                <a:solidFill>
                  <a:srgbClr val="F4EBC8"/>
                </a:solidFill>
                <a:latin typeface="Arial"/>
                <a:cs typeface="Arial"/>
              </a:rPr>
              <a:t>muscles</a:t>
            </a: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25">
                <a:solidFill>
                  <a:srgbClr val="F4EBC8"/>
                </a:solidFill>
                <a:latin typeface="Arial"/>
                <a:cs typeface="Arial"/>
              </a:rPr>
              <a:t>that</a:t>
            </a:r>
            <a:r>
              <a:rPr dirty="0" sz="2900" spc="4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75">
                <a:solidFill>
                  <a:srgbClr val="F4EBC8"/>
                </a:solidFill>
                <a:latin typeface="Arial"/>
                <a:cs typeface="Arial"/>
              </a:rPr>
              <a:t>requires</a:t>
            </a:r>
            <a:r>
              <a:rPr dirty="0" sz="2900" spc="9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80">
                <a:solidFill>
                  <a:srgbClr val="F4EBC8"/>
                </a:solidFill>
                <a:latin typeface="Arial"/>
                <a:cs typeface="Arial"/>
              </a:rPr>
              <a:t>energy"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4133" y="5569515"/>
            <a:ext cx="17145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20">
                <a:solidFill>
                  <a:srgbClr val="F4EBC8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2647" y="5569515"/>
            <a:ext cx="4774565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110">
                <a:solidFill>
                  <a:srgbClr val="F4EBC8"/>
                </a:solidFill>
                <a:latin typeface="Arial"/>
                <a:cs typeface="Arial"/>
              </a:rPr>
              <a:t>Walking </a:t>
            </a:r>
            <a:r>
              <a:rPr dirty="0" sz="2900" spc="90">
                <a:solidFill>
                  <a:srgbClr val="F4EBC8"/>
                </a:solidFill>
                <a:latin typeface="Arial"/>
                <a:cs typeface="Arial"/>
              </a:rPr>
              <a:t>to</a:t>
            </a:r>
            <a:r>
              <a:rPr dirty="0" sz="2900" spc="15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0">
                <a:solidFill>
                  <a:srgbClr val="F4EBC8"/>
                </a:solidFill>
                <a:latin typeface="Arial"/>
                <a:cs typeface="Arial"/>
              </a:rPr>
              <a:t>the</a:t>
            </a:r>
            <a:r>
              <a:rPr dirty="0" sz="2900" spc="12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F4EBC8"/>
                </a:solidFill>
                <a:latin typeface="Arial"/>
                <a:cs typeface="Arial"/>
              </a:rPr>
              <a:t>corner</a:t>
            </a:r>
            <a:r>
              <a:rPr dirty="0" sz="2900" spc="5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14">
                <a:solidFill>
                  <a:srgbClr val="F4EBC8"/>
                </a:solidFill>
                <a:latin typeface="Arial"/>
                <a:cs typeface="Arial"/>
              </a:rPr>
              <a:t>shop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4133" y="6394670"/>
            <a:ext cx="17145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40">
                <a:solidFill>
                  <a:srgbClr val="F4EBC8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5447" y="6394670"/>
            <a:ext cx="1984375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95">
                <a:solidFill>
                  <a:srgbClr val="F4EBC8"/>
                </a:solidFill>
                <a:latin typeface="Arial"/>
                <a:cs typeface="Arial"/>
              </a:rPr>
              <a:t>Vacuuming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3487" y="7213713"/>
            <a:ext cx="17145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20">
                <a:solidFill>
                  <a:srgbClr val="F4EBC8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2984" y="7213713"/>
            <a:ext cx="183896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75">
                <a:solidFill>
                  <a:srgbClr val="F4EBC8"/>
                </a:solidFill>
                <a:latin typeface="Arial"/>
                <a:cs typeface="Arial"/>
              </a:rPr>
              <a:t>Gardening</a:t>
            </a:r>
            <a:endParaRPr sz="2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3487" y="7916624"/>
            <a:ext cx="17145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10">
                <a:solidFill>
                  <a:srgbClr val="F4EBC8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090" y="7916624"/>
            <a:ext cx="4359275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75">
                <a:solidFill>
                  <a:srgbClr val="F4EBC8"/>
                </a:solidFill>
                <a:latin typeface="Arial"/>
                <a:cs typeface="Arial"/>
              </a:rPr>
              <a:t>Carrying</a:t>
            </a:r>
            <a:r>
              <a:rPr dirty="0" sz="2900" spc="8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F4EBC8"/>
                </a:solidFill>
                <a:latin typeface="Arial"/>
                <a:cs typeface="Arial"/>
              </a:rPr>
              <a:t>heavy</a:t>
            </a:r>
            <a:r>
              <a:rPr dirty="0" sz="2900" spc="-4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80">
                <a:solidFill>
                  <a:srgbClr val="F4EBC8"/>
                </a:solidFill>
                <a:latin typeface="Arial"/>
                <a:cs typeface="Arial"/>
              </a:rPr>
              <a:t>groceries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55" y="5305503"/>
            <a:ext cx="0" cy="2915920"/>
          </a:xfrm>
          <a:custGeom>
            <a:avLst/>
            <a:gdLst/>
            <a:ahLst/>
            <a:cxnLst/>
            <a:rect l="l" t="t" r="r" b="b"/>
            <a:pathLst>
              <a:path w="0" h="2915920">
                <a:moveTo>
                  <a:pt x="0" y="2915550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38416" y="5323840"/>
            <a:ext cx="0" cy="3918585"/>
          </a:xfrm>
          <a:custGeom>
            <a:avLst/>
            <a:gdLst/>
            <a:ahLst/>
            <a:cxnLst/>
            <a:rect l="l" t="t" r="r" b="b"/>
            <a:pathLst>
              <a:path w="0" h="3918584">
                <a:moveTo>
                  <a:pt x="0" y="3917961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84556" y="5348289"/>
            <a:ext cx="0" cy="3881754"/>
          </a:xfrm>
          <a:custGeom>
            <a:avLst/>
            <a:gdLst/>
            <a:ahLst/>
            <a:cxnLst/>
            <a:rect l="l" t="t" r="r" b="b"/>
            <a:pathLst>
              <a:path w="0" h="3881754">
                <a:moveTo>
                  <a:pt x="0" y="3881287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12" y="5323840"/>
            <a:ext cx="0" cy="3905885"/>
          </a:xfrm>
          <a:custGeom>
            <a:avLst/>
            <a:gdLst/>
            <a:ahLst/>
            <a:cxnLst/>
            <a:rect l="l" t="t" r="r" b="b"/>
            <a:pathLst>
              <a:path w="0" h="3905884">
                <a:moveTo>
                  <a:pt x="0" y="3905736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073961" y="5305503"/>
            <a:ext cx="3925570" cy="3924300"/>
          </a:xfrm>
          <a:custGeom>
            <a:avLst/>
            <a:gdLst/>
            <a:ahLst/>
            <a:cxnLst/>
            <a:rect l="l" t="t" r="r" b="b"/>
            <a:pathLst>
              <a:path w="3925569" h="3924300">
                <a:moveTo>
                  <a:pt x="3924952" y="3924073"/>
                </a:moveTo>
                <a:lnTo>
                  <a:pt x="3924952" y="6112"/>
                </a:lnTo>
              </a:path>
              <a:path w="3925569" h="3924300">
                <a:moveTo>
                  <a:pt x="0" y="0"/>
                </a:moveTo>
                <a:lnTo>
                  <a:pt x="3924952" y="0"/>
                </a:lnTo>
              </a:path>
            </a:pathLst>
          </a:custGeom>
          <a:ln w="12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15076" y="5305503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4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01255" y="5305503"/>
            <a:ext cx="3925570" cy="0"/>
          </a:xfrm>
          <a:custGeom>
            <a:avLst/>
            <a:gdLst/>
            <a:ahLst/>
            <a:cxnLst/>
            <a:rect l="l" t="t" r="r" b="b"/>
            <a:pathLst>
              <a:path w="3925570" h="0">
                <a:moveTo>
                  <a:pt x="0" y="0"/>
                </a:moveTo>
                <a:lnTo>
                  <a:pt x="3924952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86169" y="9241801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5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96764" y="9241801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4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7880" y="9241801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 h="0">
                <a:moveTo>
                  <a:pt x="0" y="0"/>
                </a:moveTo>
                <a:lnTo>
                  <a:pt x="3888328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684270" marR="5080" indent="1629410">
              <a:lnSpc>
                <a:spcPct val="123000"/>
              </a:lnSpc>
              <a:spcBef>
                <a:spcPts val="90"/>
              </a:spcBef>
            </a:pPr>
            <a:r>
              <a:rPr dirty="0" sz="6850" spc="65">
                <a:solidFill>
                  <a:srgbClr val="522413"/>
                </a:solidFill>
              </a:rPr>
              <a:t>Release</a:t>
            </a:r>
            <a:r>
              <a:rPr dirty="0" sz="6850" spc="405">
                <a:solidFill>
                  <a:srgbClr val="522413"/>
                </a:solidFill>
              </a:rPr>
              <a:t> </a:t>
            </a:r>
            <a:r>
              <a:rPr dirty="0" sz="6850" spc="85">
                <a:solidFill>
                  <a:srgbClr val="522413"/>
                </a:solidFill>
              </a:rPr>
              <a:t>of Neurotransmitters</a:t>
            </a:r>
            <a:endParaRPr sz="6850"/>
          </a:p>
        </p:txBody>
      </p:sp>
      <p:sp>
        <p:nvSpPr>
          <p:cNvPr id="13" name="object 13"/>
          <p:cNvSpPr txBox="1"/>
          <p:nvPr/>
        </p:nvSpPr>
        <p:spPr>
          <a:xfrm>
            <a:off x="2307359" y="6979534"/>
            <a:ext cx="392239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29030">
              <a:lnSpc>
                <a:spcPct val="100000"/>
              </a:lnSpc>
              <a:spcBef>
                <a:spcPts val="105"/>
              </a:spcBef>
            </a:pPr>
            <a:r>
              <a:rPr dirty="0" sz="2450" spc="50">
                <a:solidFill>
                  <a:srgbClr val="522413"/>
                </a:solidFill>
                <a:latin typeface="Arial"/>
                <a:cs typeface="Arial"/>
              </a:rPr>
              <a:t>Endorphins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608" y="5270646"/>
            <a:ext cx="3922395" cy="210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750" spc="-50" b="1" i="1">
                <a:solidFill>
                  <a:srgbClr val="A8BF59"/>
                </a:solidFill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750">
              <a:latin typeface="Arial"/>
              <a:cs typeface="Arial"/>
            </a:endParaRPr>
          </a:p>
          <a:p>
            <a:pPr marL="1211580">
              <a:lnSpc>
                <a:spcPct val="100000"/>
              </a:lnSpc>
            </a:pPr>
            <a:r>
              <a:rPr dirty="0" sz="2450" spc="65">
                <a:solidFill>
                  <a:srgbClr val="522413"/>
                </a:solidFill>
                <a:latin typeface="Arial"/>
                <a:cs typeface="Arial"/>
              </a:rPr>
              <a:t>Dopamine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73961" y="6979534"/>
            <a:ext cx="3919220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54760">
              <a:lnSpc>
                <a:spcPct val="100000"/>
              </a:lnSpc>
              <a:spcBef>
                <a:spcPts val="105"/>
              </a:spcBef>
            </a:pPr>
            <a:r>
              <a:rPr dirty="0" sz="2450" spc="40">
                <a:solidFill>
                  <a:srgbClr val="522413"/>
                </a:solidFill>
                <a:latin typeface="Arial"/>
                <a:cs typeface="Arial"/>
              </a:rPr>
              <a:t>Serotonin</a:t>
            </a:r>
            <a:endParaRPr sz="2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6892" y="9546686"/>
            <a:ext cx="483298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(Jayeshkumar</a:t>
            </a:r>
            <a:r>
              <a:rPr dirty="0" sz="2450" spc="32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Kanani</a:t>
            </a:r>
            <a:r>
              <a:rPr dirty="0" sz="2450" spc="5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et</a:t>
            </a:r>
            <a:r>
              <a:rPr dirty="0" sz="2450" spc="25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 spc="-10">
                <a:solidFill>
                  <a:srgbClr val="522413"/>
                </a:solidFill>
                <a:latin typeface="Arial"/>
                <a:cs typeface="Arial"/>
              </a:rPr>
              <a:t>al.,</a:t>
            </a:r>
            <a:r>
              <a:rPr dirty="0" sz="2450" spc="4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050" spc="150">
                <a:solidFill>
                  <a:srgbClr val="522413"/>
                </a:solidFill>
                <a:latin typeface="Arial"/>
                <a:cs typeface="Arial"/>
              </a:rPr>
              <a:t>2025)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4" y="0"/>
            <a:ext cx="1434470" cy="1430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4" y="4883758"/>
            <a:ext cx="5805025" cy="9351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5347" y="4761512"/>
            <a:ext cx="1690843" cy="1375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2492" y="6148997"/>
            <a:ext cx="756911" cy="68457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247394" y="9076770"/>
            <a:ext cx="0" cy="1186180"/>
          </a:xfrm>
          <a:custGeom>
            <a:avLst/>
            <a:gdLst/>
            <a:ahLst/>
            <a:cxnLst/>
            <a:rect l="l" t="t" r="r" b="b"/>
            <a:pathLst>
              <a:path w="0" h="1186179">
                <a:moveTo>
                  <a:pt x="0" y="1185779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0282" y="6827457"/>
            <a:ext cx="0" cy="3435350"/>
          </a:xfrm>
          <a:custGeom>
            <a:avLst/>
            <a:gdLst/>
            <a:ahLst/>
            <a:cxnLst/>
            <a:rect l="l" t="t" r="r" b="b"/>
            <a:pathLst>
              <a:path w="0" h="3435350">
                <a:moveTo>
                  <a:pt x="0" y="3435092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29079" y="305671"/>
            <a:ext cx="0" cy="4083050"/>
          </a:xfrm>
          <a:custGeom>
            <a:avLst/>
            <a:gdLst/>
            <a:ahLst/>
            <a:cxnLst/>
            <a:rect l="l" t="t" r="r" b="b"/>
            <a:pathLst>
              <a:path w="0" h="4083050">
                <a:moveTo>
                  <a:pt x="0" y="4082992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64803" y="0"/>
            <a:ext cx="0" cy="2084705"/>
          </a:xfrm>
          <a:custGeom>
            <a:avLst/>
            <a:gdLst/>
            <a:ahLst/>
            <a:cxnLst/>
            <a:rect l="l" t="t" r="r" b="b"/>
            <a:pathLst>
              <a:path w="0" h="2084705">
                <a:moveTo>
                  <a:pt x="0" y="2084340"/>
                </a:moveTo>
                <a:lnTo>
                  <a:pt x="0" y="0"/>
                </a:lnTo>
              </a:path>
            </a:pathLst>
          </a:custGeom>
          <a:ln w="3175">
            <a:solidFill>
              <a:srgbClr val="010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96759" y="2310494"/>
            <a:ext cx="4291330" cy="12700"/>
          </a:xfrm>
          <a:custGeom>
            <a:avLst/>
            <a:gdLst/>
            <a:ahLst/>
            <a:cxnLst/>
            <a:rect l="l" t="t" r="r" b="b"/>
            <a:pathLst>
              <a:path w="4291330" h="12700">
                <a:moveTo>
                  <a:pt x="4291238" y="12224"/>
                </a:moveTo>
                <a:lnTo>
                  <a:pt x="0" y="12224"/>
                </a:lnTo>
                <a:lnTo>
                  <a:pt x="0" y="0"/>
                </a:lnTo>
                <a:lnTo>
                  <a:pt x="4291238" y="0"/>
                </a:lnTo>
                <a:lnTo>
                  <a:pt x="4291238" y="12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06460" y="4730950"/>
            <a:ext cx="3674745" cy="0"/>
          </a:xfrm>
          <a:custGeom>
            <a:avLst/>
            <a:gdLst/>
            <a:ahLst/>
            <a:cxnLst/>
            <a:rect l="l" t="t" r="r" b="b"/>
            <a:pathLst>
              <a:path w="3674745" h="0">
                <a:moveTo>
                  <a:pt x="0" y="0"/>
                </a:moveTo>
                <a:lnTo>
                  <a:pt x="3674683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556186" y="4749287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4" h="12700">
                <a:moveTo>
                  <a:pt x="5731812" y="12224"/>
                </a:moveTo>
                <a:lnTo>
                  <a:pt x="0" y="12224"/>
                </a:lnTo>
                <a:lnTo>
                  <a:pt x="0" y="0"/>
                </a:lnTo>
                <a:lnTo>
                  <a:pt x="5731812" y="0"/>
                </a:lnTo>
                <a:lnTo>
                  <a:pt x="5731812" y="12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83299" y="6142883"/>
            <a:ext cx="2588260" cy="0"/>
          </a:xfrm>
          <a:custGeom>
            <a:avLst/>
            <a:gdLst/>
            <a:ahLst/>
            <a:cxnLst/>
            <a:rect l="l" t="t" r="r" b="b"/>
            <a:pathLst>
              <a:path w="2588259" h="0">
                <a:moveTo>
                  <a:pt x="0" y="0"/>
                </a:moveTo>
                <a:lnTo>
                  <a:pt x="2588149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08" y="7316438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 h="0">
                <a:moveTo>
                  <a:pt x="0" y="0"/>
                </a:moveTo>
                <a:lnTo>
                  <a:pt x="19777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3134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20"/>
              </a:spcBef>
            </a:pPr>
            <a:r>
              <a:rPr dirty="0" spc="185">
                <a:solidFill>
                  <a:srgbClr val="522313"/>
                </a:solidFill>
              </a:rPr>
              <a:t>Endorphins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8658" y="9485053"/>
            <a:ext cx="191643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13130F"/>
                </a:solidFill>
                <a:latin typeface="Arial"/>
                <a:cs typeface="Arial"/>
              </a:rPr>
              <a:t>(Cleveland</a:t>
            </a:r>
            <a:r>
              <a:rPr dirty="0" sz="1350" spc="145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3130F"/>
                </a:solidFill>
                <a:latin typeface="Arial"/>
                <a:cs typeface="Arial"/>
              </a:rPr>
              <a:t>Clinic,</a:t>
            </a:r>
            <a:r>
              <a:rPr dirty="0" sz="1350" spc="185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3130F"/>
                </a:solidFill>
                <a:latin typeface="Arial"/>
                <a:cs typeface="Arial"/>
              </a:rPr>
              <a:t>2022)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6426" y="6604648"/>
            <a:ext cx="8831580" cy="20732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 indent="2540">
              <a:lnSpc>
                <a:spcPct val="119300"/>
              </a:lnSpc>
              <a:spcBef>
                <a:spcPts val="120"/>
              </a:spcBef>
            </a:pPr>
            <a:r>
              <a:rPr dirty="0" sz="3750" spc="185">
                <a:solidFill>
                  <a:srgbClr val="522313"/>
                </a:solidFill>
                <a:latin typeface="Arial"/>
                <a:cs typeface="Arial"/>
              </a:rPr>
              <a:t>hormones</a:t>
            </a:r>
            <a:r>
              <a:rPr dirty="0" sz="3750" spc="9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110">
                <a:solidFill>
                  <a:srgbClr val="522313"/>
                </a:solidFill>
                <a:latin typeface="Arial"/>
                <a:cs typeface="Arial"/>
              </a:rPr>
              <a:t>in</a:t>
            </a:r>
            <a:r>
              <a:rPr dirty="0" sz="3750" spc="-4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150">
                <a:solidFill>
                  <a:srgbClr val="522313"/>
                </a:solidFill>
                <a:latin typeface="Arial"/>
                <a:cs typeface="Arial"/>
              </a:rPr>
              <a:t>the</a:t>
            </a:r>
            <a:r>
              <a:rPr dirty="0" sz="3750" spc="12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260">
                <a:solidFill>
                  <a:srgbClr val="522313"/>
                </a:solidFill>
                <a:latin typeface="Arial"/>
                <a:cs typeface="Arial"/>
              </a:rPr>
              <a:t>body</a:t>
            </a:r>
            <a:r>
              <a:rPr dirty="0" sz="3750" spc="-10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180">
                <a:solidFill>
                  <a:srgbClr val="522313"/>
                </a:solidFill>
                <a:latin typeface="Arial"/>
                <a:cs typeface="Arial"/>
              </a:rPr>
              <a:t>that</a:t>
            </a:r>
            <a:r>
              <a:rPr dirty="0" sz="375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195">
                <a:solidFill>
                  <a:srgbClr val="522313"/>
                </a:solidFill>
                <a:latin typeface="Arial"/>
                <a:cs typeface="Arial"/>
              </a:rPr>
              <a:t>helps</a:t>
            </a:r>
            <a:r>
              <a:rPr dirty="0" sz="3750" spc="-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215">
                <a:solidFill>
                  <a:srgbClr val="522313"/>
                </a:solidFill>
                <a:latin typeface="Arial"/>
                <a:cs typeface="Arial"/>
              </a:rPr>
              <a:t>block </a:t>
            </a:r>
            <a:r>
              <a:rPr dirty="0" sz="3750" spc="75">
                <a:solidFill>
                  <a:srgbClr val="522313"/>
                </a:solidFill>
                <a:latin typeface="Arial"/>
                <a:cs typeface="Arial"/>
              </a:rPr>
              <a:t>pain,</a:t>
            </a:r>
            <a:r>
              <a:rPr dirty="0" sz="375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150">
                <a:solidFill>
                  <a:srgbClr val="522313"/>
                </a:solidFill>
                <a:latin typeface="Arial"/>
                <a:cs typeface="Arial"/>
              </a:rPr>
              <a:t>reduces</a:t>
            </a:r>
            <a:r>
              <a:rPr dirty="0" sz="3750" spc="1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80">
                <a:solidFill>
                  <a:srgbClr val="522313"/>
                </a:solidFill>
                <a:latin typeface="Arial"/>
                <a:cs typeface="Arial"/>
              </a:rPr>
              <a:t>stress</a:t>
            </a:r>
            <a:r>
              <a:rPr dirty="0" sz="3750" spc="-3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204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3750" spc="-5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90">
                <a:solidFill>
                  <a:srgbClr val="522313"/>
                </a:solidFill>
                <a:latin typeface="Arial"/>
                <a:cs typeface="Arial"/>
              </a:rPr>
              <a:t>increase </a:t>
            </a:r>
            <a:r>
              <a:rPr dirty="0" sz="3750" spc="165">
                <a:solidFill>
                  <a:srgbClr val="522313"/>
                </a:solidFill>
                <a:latin typeface="Arial"/>
                <a:cs typeface="Arial"/>
              </a:rPr>
              <a:t>overall</a:t>
            </a:r>
            <a:r>
              <a:rPr dirty="0" sz="3750" spc="-40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750" spc="175">
                <a:solidFill>
                  <a:srgbClr val="522313"/>
                </a:solidFill>
                <a:latin typeface="Arial"/>
                <a:cs typeface="Arial"/>
              </a:rPr>
              <a:t>wellbeing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55" y="5305503"/>
            <a:ext cx="0" cy="2915920"/>
          </a:xfrm>
          <a:custGeom>
            <a:avLst/>
            <a:gdLst/>
            <a:ahLst/>
            <a:cxnLst/>
            <a:rect l="l" t="t" r="r" b="b"/>
            <a:pathLst>
              <a:path w="0" h="2915920">
                <a:moveTo>
                  <a:pt x="0" y="2915550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38416" y="5323840"/>
            <a:ext cx="0" cy="3918585"/>
          </a:xfrm>
          <a:custGeom>
            <a:avLst/>
            <a:gdLst/>
            <a:ahLst/>
            <a:cxnLst/>
            <a:rect l="l" t="t" r="r" b="b"/>
            <a:pathLst>
              <a:path w="0" h="3918584">
                <a:moveTo>
                  <a:pt x="0" y="3917961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84556" y="5348289"/>
            <a:ext cx="0" cy="3881754"/>
          </a:xfrm>
          <a:custGeom>
            <a:avLst/>
            <a:gdLst/>
            <a:ahLst/>
            <a:cxnLst/>
            <a:rect l="l" t="t" r="r" b="b"/>
            <a:pathLst>
              <a:path w="0" h="3881754">
                <a:moveTo>
                  <a:pt x="0" y="3881287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12" y="5323840"/>
            <a:ext cx="0" cy="3905885"/>
          </a:xfrm>
          <a:custGeom>
            <a:avLst/>
            <a:gdLst/>
            <a:ahLst/>
            <a:cxnLst/>
            <a:rect l="l" t="t" r="r" b="b"/>
            <a:pathLst>
              <a:path w="0" h="3905884">
                <a:moveTo>
                  <a:pt x="0" y="3905736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073961" y="5305503"/>
            <a:ext cx="3925570" cy="3924300"/>
          </a:xfrm>
          <a:custGeom>
            <a:avLst/>
            <a:gdLst/>
            <a:ahLst/>
            <a:cxnLst/>
            <a:rect l="l" t="t" r="r" b="b"/>
            <a:pathLst>
              <a:path w="3925569" h="3924300">
                <a:moveTo>
                  <a:pt x="3924952" y="3924073"/>
                </a:moveTo>
                <a:lnTo>
                  <a:pt x="3924952" y="6112"/>
                </a:lnTo>
              </a:path>
              <a:path w="3925569" h="3924300">
                <a:moveTo>
                  <a:pt x="0" y="0"/>
                </a:moveTo>
                <a:lnTo>
                  <a:pt x="3924952" y="0"/>
                </a:lnTo>
              </a:path>
            </a:pathLst>
          </a:custGeom>
          <a:ln w="12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15076" y="5305503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4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01255" y="5305503"/>
            <a:ext cx="3925570" cy="0"/>
          </a:xfrm>
          <a:custGeom>
            <a:avLst/>
            <a:gdLst/>
            <a:ahLst/>
            <a:cxnLst/>
            <a:rect l="l" t="t" r="r" b="b"/>
            <a:pathLst>
              <a:path w="3925570" h="0">
                <a:moveTo>
                  <a:pt x="0" y="0"/>
                </a:moveTo>
                <a:lnTo>
                  <a:pt x="3924952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86169" y="9241801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5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96764" y="9241801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4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7880" y="9241801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 h="0">
                <a:moveTo>
                  <a:pt x="0" y="0"/>
                </a:moveTo>
                <a:lnTo>
                  <a:pt x="3888328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684270" marR="5080" indent="1629410">
              <a:lnSpc>
                <a:spcPct val="123000"/>
              </a:lnSpc>
              <a:spcBef>
                <a:spcPts val="90"/>
              </a:spcBef>
            </a:pPr>
            <a:r>
              <a:rPr dirty="0" sz="6850" spc="65">
                <a:solidFill>
                  <a:srgbClr val="522413"/>
                </a:solidFill>
              </a:rPr>
              <a:t>Release</a:t>
            </a:r>
            <a:r>
              <a:rPr dirty="0" sz="6850" spc="405">
                <a:solidFill>
                  <a:srgbClr val="522413"/>
                </a:solidFill>
              </a:rPr>
              <a:t> </a:t>
            </a:r>
            <a:r>
              <a:rPr dirty="0" sz="6850" spc="85">
                <a:solidFill>
                  <a:srgbClr val="522413"/>
                </a:solidFill>
              </a:rPr>
              <a:t>of Neurotransmitters</a:t>
            </a:r>
            <a:endParaRPr sz="6850"/>
          </a:p>
        </p:txBody>
      </p:sp>
      <p:sp>
        <p:nvSpPr>
          <p:cNvPr id="13" name="object 13"/>
          <p:cNvSpPr txBox="1"/>
          <p:nvPr/>
        </p:nvSpPr>
        <p:spPr>
          <a:xfrm>
            <a:off x="2307359" y="6979534"/>
            <a:ext cx="392239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29030">
              <a:lnSpc>
                <a:spcPct val="100000"/>
              </a:lnSpc>
              <a:spcBef>
                <a:spcPts val="105"/>
              </a:spcBef>
            </a:pPr>
            <a:r>
              <a:rPr dirty="0" sz="2450" spc="50">
                <a:solidFill>
                  <a:srgbClr val="522413"/>
                </a:solidFill>
                <a:latin typeface="Arial"/>
                <a:cs typeface="Arial"/>
              </a:rPr>
              <a:t>Endorphins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608" y="5270646"/>
            <a:ext cx="3922395" cy="210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750" spc="-50" b="1" i="1">
                <a:solidFill>
                  <a:srgbClr val="A8BF59"/>
                </a:solidFill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750">
              <a:latin typeface="Arial"/>
              <a:cs typeface="Arial"/>
            </a:endParaRPr>
          </a:p>
          <a:p>
            <a:pPr marL="1211580">
              <a:lnSpc>
                <a:spcPct val="100000"/>
              </a:lnSpc>
            </a:pPr>
            <a:r>
              <a:rPr dirty="0" sz="2450" spc="65">
                <a:solidFill>
                  <a:srgbClr val="522413"/>
                </a:solidFill>
                <a:latin typeface="Arial"/>
                <a:cs typeface="Arial"/>
              </a:rPr>
              <a:t>Dopamine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73961" y="6979534"/>
            <a:ext cx="3919220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54760">
              <a:lnSpc>
                <a:spcPct val="100000"/>
              </a:lnSpc>
              <a:spcBef>
                <a:spcPts val="105"/>
              </a:spcBef>
            </a:pPr>
            <a:r>
              <a:rPr dirty="0" sz="2450" spc="40">
                <a:solidFill>
                  <a:srgbClr val="522413"/>
                </a:solidFill>
                <a:latin typeface="Arial"/>
                <a:cs typeface="Arial"/>
              </a:rPr>
              <a:t>Serotonin</a:t>
            </a:r>
            <a:endParaRPr sz="2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6892" y="9546686"/>
            <a:ext cx="483298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(Jayeshkumar</a:t>
            </a:r>
            <a:r>
              <a:rPr dirty="0" sz="2450" spc="32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Kanani</a:t>
            </a:r>
            <a:r>
              <a:rPr dirty="0" sz="2450" spc="5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et</a:t>
            </a:r>
            <a:r>
              <a:rPr dirty="0" sz="2450" spc="25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 spc="-10">
                <a:solidFill>
                  <a:srgbClr val="522413"/>
                </a:solidFill>
                <a:latin typeface="Arial"/>
                <a:cs typeface="Arial"/>
              </a:rPr>
              <a:t>al.,</a:t>
            </a:r>
            <a:r>
              <a:rPr dirty="0" sz="2450" spc="4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050" spc="150">
                <a:solidFill>
                  <a:srgbClr val="522413"/>
                </a:solidFill>
                <a:latin typeface="Arial"/>
                <a:cs typeface="Arial"/>
              </a:rPr>
              <a:t>2025)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4" y="0"/>
            <a:ext cx="1434470" cy="1430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4" y="4871533"/>
            <a:ext cx="5817233" cy="9474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5347" y="4761512"/>
            <a:ext cx="1690843" cy="1375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2492" y="6148997"/>
            <a:ext cx="756911" cy="68457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247394" y="9076770"/>
            <a:ext cx="0" cy="1186180"/>
          </a:xfrm>
          <a:custGeom>
            <a:avLst/>
            <a:gdLst/>
            <a:ahLst/>
            <a:cxnLst/>
            <a:rect l="l" t="t" r="r" b="b"/>
            <a:pathLst>
              <a:path w="0" h="1186179">
                <a:moveTo>
                  <a:pt x="0" y="1185779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0282" y="6827457"/>
            <a:ext cx="0" cy="3435350"/>
          </a:xfrm>
          <a:custGeom>
            <a:avLst/>
            <a:gdLst/>
            <a:ahLst/>
            <a:cxnLst/>
            <a:rect l="l" t="t" r="r" b="b"/>
            <a:pathLst>
              <a:path w="0" h="3435350">
                <a:moveTo>
                  <a:pt x="0" y="3435092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29079" y="305671"/>
            <a:ext cx="0" cy="4083050"/>
          </a:xfrm>
          <a:custGeom>
            <a:avLst/>
            <a:gdLst/>
            <a:ahLst/>
            <a:cxnLst/>
            <a:rect l="l" t="t" r="r" b="b"/>
            <a:pathLst>
              <a:path w="0" h="4083050">
                <a:moveTo>
                  <a:pt x="0" y="4082992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64803" y="0"/>
            <a:ext cx="0" cy="2084705"/>
          </a:xfrm>
          <a:custGeom>
            <a:avLst/>
            <a:gdLst/>
            <a:ahLst/>
            <a:cxnLst/>
            <a:rect l="l" t="t" r="r" b="b"/>
            <a:pathLst>
              <a:path w="0" h="2084705">
                <a:moveTo>
                  <a:pt x="0" y="2084340"/>
                </a:moveTo>
                <a:lnTo>
                  <a:pt x="0" y="0"/>
                </a:lnTo>
              </a:path>
            </a:pathLst>
          </a:custGeom>
          <a:ln w="3175">
            <a:solidFill>
              <a:srgbClr val="010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96759" y="2310494"/>
            <a:ext cx="4291330" cy="12700"/>
          </a:xfrm>
          <a:custGeom>
            <a:avLst/>
            <a:gdLst/>
            <a:ahLst/>
            <a:cxnLst/>
            <a:rect l="l" t="t" r="r" b="b"/>
            <a:pathLst>
              <a:path w="4291330" h="12700">
                <a:moveTo>
                  <a:pt x="4291238" y="12224"/>
                </a:moveTo>
                <a:lnTo>
                  <a:pt x="0" y="12224"/>
                </a:lnTo>
                <a:lnTo>
                  <a:pt x="0" y="0"/>
                </a:lnTo>
                <a:lnTo>
                  <a:pt x="4291238" y="0"/>
                </a:lnTo>
                <a:lnTo>
                  <a:pt x="4291238" y="12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06460" y="4730950"/>
            <a:ext cx="3662679" cy="0"/>
          </a:xfrm>
          <a:custGeom>
            <a:avLst/>
            <a:gdLst/>
            <a:ahLst/>
            <a:cxnLst/>
            <a:rect l="l" t="t" r="r" b="b"/>
            <a:pathLst>
              <a:path w="3662679" h="0">
                <a:moveTo>
                  <a:pt x="0" y="0"/>
                </a:moveTo>
                <a:lnTo>
                  <a:pt x="3662475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556186" y="4749287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4" h="12700">
                <a:moveTo>
                  <a:pt x="5731812" y="12224"/>
                </a:moveTo>
                <a:lnTo>
                  <a:pt x="0" y="12224"/>
                </a:lnTo>
                <a:lnTo>
                  <a:pt x="0" y="0"/>
                </a:lnTo>
                <a:lnTo>
                  <a:pt x="5731812" y="0"/>
                </a:lnTo>
                <a:lnTo>
                  <a:pt x="5731812" y="12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83299" y="6142883"/>
            <a:ext cx="2588260" cy="0"/>
          </a:xfrm>
          <a:custGeom>
            <a:avLst/>
            <a:gdLst/>
            <a:ahLst/>
            <a:cxnLst/>
            <a:rect l="l" t="t" r="r" b="b"/>
            <a:pathLst>
              <a:path w="2588259" h="0">
                <a:moveTo>
                  <a:pt x="0" y="0"/>
                </a:moveTo>
                <a:lnTo>
                  <a:pt x="2588149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08" y="7316438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 h="0">
                <a:moveTo>
                  <a:pt x="0" y="0"/>
                </a:moveTo>
                <a:lnTo>
                  <a:pt x="19777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3134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20"/>
              </a:spcBef>
            </a:pPr>
            <a:r>
              <a:rPr dirty="0" spc="285">
                <a:solidFill>
                  <a:srgbClr val="522413"/>
                </a:solidFill>
              </a:rPr>
              <a:t>Dopamine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389" y="9772330"/>
            <a:ext cx="1818639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13130F"/>
                </a:solidFill>
                <a:latin typeface="Arial"/>
                <a:cs typeface="Arial"/>
              </a:rPr>
              <a:t>(Cleveland</a:t>
            </a:r>
            <a:r>
              <a:rPr dirty="0" sz="1350" spc="15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3130F"/>
                </a:solidFill>
                <a:latin typeface="Arial"/>
                <a:cs typeface="Arial"/>
              </a:rPr>
              <a:t>Cliic,</a:t>
            </a:r>
            <a:r>
              <a:rPr dirty="0" sz="1350" spc="165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3130F"/>
                </a:solidFill>
                <a:latin typeface="Arial"/>
                <a:cs typeface="Arial"/>
              </a:rPr>
              <a:t>2022)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1306" y="6631899"/>
            <a:ext cx="8220709" cy="26600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270">
              <a:lnSpc>
                <a:spcPct val="119300"/>
              </a:lnSpc>
              <a:spcBef>
                <a:spcPts val="85"/>
              </a:spcBef>
              <a:tabLst>
                <a:tab pos="2986405" algn="l"/>
                <a:tab pos="3811904" algn="l"/>
              </a:tabLst>
            </a:pPr>
            <a:r>
              <a:rPr dirty="0" sz="2900" spc="114">
                <a:solidFill>
                  <a:srgbClr val="522413"/>
                </a:solidFill>
                <a:latin typeface="Arial"/>
                <a:cs typeface="Arial"/>
              </a:rPr>
              <a:t>acts</a:t>
            </a:r>
            <a:r>
              <a:rPr dirty="0" sz="2900" spc="-12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60">
                <a:solidFill>
                  <a:srgbClr val="522413"/>
                </a:solidFill>
                <a:latin typeface="Arial"/>
                <a:cs typeface="Arial"/>
              </a:rPr>
              <a:t>as</a:t>
            </a:r>
            <a:r>
              <a:rPr dirty="0" sz="2900" spc="-10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80">
                <a:solidFill>
                  <a:srgbClr val="522413"/>
                </a:solidFill>
                <a:latin typeface="Arial"/>
                <a:cs typeface="Arial"/>
              </a:rPr>
              <a:t>a</a:t>
            </a:r>
            <a:r>
              <a:rPr dirty="0" sz="2900" spc="-8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00">
                <a:solidFill>
                  <a:srgbClr val="522413"/>
                </a:solidFill>
                <a:latin typeface="Arial"/>
                <a:cs typeface="Arial"/>
              </a:rPr>
              <a:t>messenger</a:t>
            </a:r>
            <a:r>
              <a:rPr dirty="0" sz="2900">
                <a:solidFill>
                  <a:srgbClr val="522413"/>
                </a:solidFill>
                <a:latin typeface="Arial"/>
                <a:cs typeface="Arial"/>
              </a:rPr>
              <a:t>	</a:t>
            </a:r>
            <a:r>
              <a:rPr dirty="0" sz="2900" spc="165">
                <a:solidFill>
                  <a:srgbClr val="522413"/>
                </a:solidFill>
                <a:latin typeface="Arial"/>
                <a:cs typeface="Arial"/>
              </a:rPr>
              <a:t>between</a:t>
            </a:r>
            <a:r>
              <a:rPr dirty="0" sz="2900" spc="4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40">
                <a:solidFill>
                  <a:srgbClr val="522413"/>
                </a:solidFill>
                <a:latin typeface="Arial"/>
                <a:cs typeface="Arial"/>
              </a:rPr>
              <a:t>the</a:t>
            </a:r>
            <a:r>
              <a:rPr dirty="0" sz="2900" spc="1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85">
                <a:solidFill>
                  <a:srgbClr val="522413"/>
                </a:solidFill>
                <a:latin typeface="Arial"/>
                <a:cs typeface="Arial"/>
              </a:rPr>
              <a:t>brain</a:t>
            </a:r>
            <a:r>
              <a:rPr dirty="0" sz="2900" spc="-2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80">
                <a:solidFill>
                  <a:srgbClr val="522413"/>
                </a:solidFill>
                <a:latin typeface="Arial"/>
                <a:cs typeface="Arial"/>
              </a:rPr>
              <a:t>and </a:t>
            </a:r>
            <a:r>
              <a:rPr dirty="0" sz="2900" spc="85">
                <a:solidFill>
                  <a:srgbClr val="522413"/>
                </a:solidFill>
                <a:latin typeface="Arial"/>
                <a:cs typeface="Arial"/>
              </a:rPr>
              <a:t>nerves</a:t>
            </a:r>
            <a:r>
              <a:rPr dirty="0" sz="2900" spc="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413"/>
                </a:solidFill>
                <a:latin typeface="Arial"/>
                <a:cs typeface="Arial"/>
              </a:rPr>
              <a:t>and</a:t>
            </a:r>
            <a:r>
              <a:rPr dirty="0" sz="2900" spc="14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75">
                <a:solidFill>
                  <a:srgbClr val="522413"/>
                </a:solidFill>
                <a:latin typeface="Arial"/>
                <a:cs typeface="Arial"/>
              </a:rPr>
              <a:t>the</a:t>
            </a:r>
            <a:r>
              <a:rPr dirty="0" sz="2900" spc="22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413"/>
                </a:solidFill>
                <a:latin typeface="Arial"/>
                <a:cs typeface="Arial"/>
              </a:rPr>
              <a:t>rest</a:t>
            </a:r>
            <a:r>
              <a:rPr dirty="0" sz="2900" spc="-5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413"/>
                </a:solidFill>
                <a:latin typeface="Arial"/>
                <a:cs typeface="Arial"/>
              </a:rPr>
              <a:t>of</a:t>
            </a:r>
            <a:r>
              <a:rPr dirty="0" sz="2900" spc="5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00">
                <a:solidFill>
                  <a:srgbClr val="522413"/>
                </a:solidFill>
                <a:latin typeface="Arial"/>
                <a:cs typeface="Arial"/>
              </a:rPr>
              <a:t>the</a:t>
            </a:r>
            <a:r>
              <a:rPr dirty="0" sz="2900" spc="14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95">
                <a:solidFill>
                  <a:srgbClr val="522413"/>
                </a:solidFill>
                <a:latin typeface="Arial"/>
                <a:cs typeface="Arial"/>
              </a:rPr>
              <a:t>body,</a:t>
            </a:r>
            <a:r>
              <a:rPr dirty="0" sz="2900" spc="-2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22413"/>
                </a:solidFill>
                <a:latin typeface="Arial"/>
                <a:cs typeface="Arial"/>
              </a:rPr>
              <a:t>it</a:t>
            </a:r>
            <a:r>
              <a:rPr dirty="0" sz="2900" spc="10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22413"/>
                </a:solidFill>
                <a:latin typeface="Arial"/>
                <a:cs typeface="Arial"/>
              </a:rPr>
              <a:t>is</a:t>
            </a:r>
            <a:r>
              <a:rPr dirty="0" sz="2900" spc="-9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522413"/>
                </a:solidFill>
                <a:latin typeface="Arial"/>
                <a:cs typeface="Arial"/>
              </a:rPr>
              <a:t>our</a:t>
            </a:r>
            <a:r>
              <a:rPr dirty="0" sz="2900" spc="6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14">
                <a:solidFill>
                  <a:srgbClr val="522413"/>
                </a:solidFill>
                <a:latin typeface="Arial"/>
                <a:cs typeface="Arial"/>
              </a:rPr>
              <a:t>bodies </a:t>
            </a:r>
            <a:r>
              <a:rPr dirty="0" sz="2900" spc="125">
                <a:solidFill>
                  <a:srgbClr val="522413"/>
                </a:solidFill>
                <a:latin typeface="Arial"/>
                <a:cs typeface="Arial"/>
              </a:rPr>
              <a:t>reward</a:t>
            </a:r>
            <a:r>
              <a:rPr dirty="0" sz="2900" spc="-6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522413"/>
                </a:solidFill>
                <a:latin typeface="Arial"/>
                <a:cs typeface="Arial"/>
              </a:rPr>
              <a:t>system</a:t>
            </a:r>
            <a:r>
              <a:rPr dirty="0" sz="2900" spc="9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22413"/>
                </a:solidFill>
                <a:latin typeface="Arial"/>
                <a:cs typeface="Arial"/>
              </a:rPr>
              <a:t>as</a:t>
            </a:r>
            <a:r>
              <a:rPr dirty="0" sz="2900" spc="-3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22413"/>
                </a:solidFill>
                <a:latin typeface="Arial"/>
                <a:cs typeface="Arial"/>
              </a:rPr>
              <a:t>it</a:t>
            </a:r>
            <a:r>
              <a:rPr dirty="0" sz="2900" spc="14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22413"/>
                </a:solidFill>
                <a:latin typeface="Arial"/>
                <a:cs typeface="Arial"/>
              </a:rPr>
              <a:t>is</a:t>
            </a:r>
            <a:r>
              <a:rPr dirty="0" sz="2900" spc="-9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522413"/>
                </a:solidFill>
                <a:latin typeface="Arial"/>
                <a:cs typeface="Arial"/>
              </a:rPr>
              <a:t>released</a:t>
            </a:r>
            <a:r>
              <a:rPr dirty="0" sz="2900" spc="3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30">
                <a:solidFill>
                  <a:srgbClr val="522413"/>
                </a:solidFill>
                <a:latin typeface="Arial"/>
                <a:cs typeface="Arial"/>
              </a:rPr>
              <a:t>during</a:t>
            </a:r>
            <a:r>
              <a:rPr dirty="0" sz="2900" spc="114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20">
                <a:solidFill>
                  <a:srgbClr val="522413"/>
                </a:solidFill>
                <a:latin typeface="Arial"/>
                <a:cs typeface="Arial"/>
              </a:rPr>
              <a:t>times</a:t>
            </a:r>
            <a:r>
              <a:rPr dirty="0" sz="2900" spc="2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75">
                <a:solidFill>
                  <a:srgbClr val="522413"/>
                </a:solidFill>
                <a:latin typeface="Arial"/>
                <a:cs typeface="Arial"/>
              </a:rPr>
              <a:t>of </a:t>
            </a:r>
            <a:r>
              <a:rPr dirty="0" sz="2900" spc="90">
                <a:solidFill>
                  <a:srgbClr val="522413"/>
                </a:solidFill>
                <a:latin typeface="Arial"/>
                <a:cs typeface="Arial"/>
              </a:rPr>
              <a:t>pleasure</a:t>
            </a:r>
            <a:r>
              <a:rPr dirty="0" sz="2900" spc="125">
                <a:solidFill>
                  <a:srgbClr val="522413"/>
                </a:solidFill>
                <a:latin typeface="Arial"/>
                <a:cs typeface="Arial"/>
              </a:rPr>
              <a:t> that</a:t>
            </a:r>
            <a:r>
              <a:rPr dirty="0" sz="2900" spc="-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55">
                <a:solidFill>
                  <a:srgbClr val="522413"/>
                </a:solidFill>
                <a:latin typeface="Arial"/>
                <a:cs typeface="Arial"/>
              </a:rPr>
              <a:t>increases</a:t>
            </a:r>
            <a:r>
              <a:rPr dirty="0" sz="2900" spc="17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522413"/>
                </a:solidFill>
                <a:latin typeface="Arial"/>
                <a:cs typeface="Arial"/>
              </a:rPr>
              <a:t>our</a:t>
            </a:r>
            <a:r>
              <a:rPr dirty="0" sz="2900" spc="1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522413"/>
                </a:solidFill>
                <a:latin typeface="Arial"/>
                <a:cs typeface="Arial"/>
              </a:rPr>
              <a:t>motivation</a:t>
            </a:r>
            <a:r>
              <a:rPr dirty="0" sz="2900" spc="12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75">
                <a:solidFill>
                  <a:srgbClr val="522413"/>
                </a:solidFill>
                <a:latin typeface="Arial"/>
                <a:cs typeface="Arial"/>
              </a:rPr>
              <a:t>to </a:t>
            </a:r>
            <a:r>
              <a:rPr dirty="0" sz="2900" spc="185">
                <a:solidFill>
                  <a:srgbClr val="522413"/>
                </a:solidFill>
                <a:latin typeface="Arial"/>
                <a:cs typeface="Arial"/>
              </a:rPr>
              <a:t>complete</a:t>
            </a:r>
            <a:r>
              <a:rPr dirty="0" sz="2900" spc="9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900" spc="95">
                <a:solidFill>
                  <a:srgbClr val="522413"/>
                </a:solidFill>
                <a:latin typeface="Arial"/>
                <a:cs typeface="Arial"/>
              </a:rPr>
              <a:t>those</a:t>
            </a:r>
            <a:r>
              <a:rPr dirty="0" sz="2900">
                <a:solidFill>
                  <a:srgbClr val="522413"/>
                </a:solidFill>
                <a:latin typeface="Arial"/>
                <a:cs typeface="Arial"/>
              </a:rPr>
              <a:t>	</a:t>
            </a:r>
            <a:r>
              <a:rPr dirty="0" sz="2900" spc="95">
                <a:solidFill>
                  <a:srgbClr val="522413"/>
                </a:solidFill>
                <a:latin typeface="Arial"/>
                <a:cs typeface="Arial"/>
              </a:rPr>
              <a:t>actions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55" y="5305503"/>
            <a:ext cx="0" cy="2915920"/>
          </a:xfrm>
          <a:custGeom>
            <a:avLst/>
            <a:gdLst/>
            <a:ahLst/>
            <a:cxnLst/>
            <a:rect l="l" t="t" r="r" b="b"/>
            <a:pathLst>
              <a:path w="0" h="2915920">
                <a:moveTo>
                  <a:pt x="0" y="2915550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38416" y="5323840"/>
            <a:ext cx="0" cy="3918585"/>
          </a:xfrm>
          <a:custGeom>
            <a:avLst/>
            <a:gdLst/>
            <a:ahLst/>
            <a:cxnLst/>
            <a:rect l="l" t="t" r="r" b="b"/>
            <a:pathLst>
              <a:path w="0" h="3918584">
                <a:moveTo>
                  <a:pt x="0" y="3917961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84556" y="5348289"/>
            <a:ext cx="0" cy="3881754"/>
          </a:xfrm>
          <a:custGeom>
            <a:avLst/>
            <a:gdLst/>
            <a:ahLst/>
            <a:cxnLst/>
            <a:rect l="l" t="t" r="r" b="b"/>
            <a:pathLst>
              <a:path w="0" h="3881754">
                <a:moveTo>
                  <a:pt x="0" y="3881287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12" y="5323840"/>
            <a:ext cx="0" cy="3905885"/>
          </a:xfrm>
          <a:custGeom>
            <a:avLst/>
            <a:gdLst/>
            <a:ahLst/>
            <a:cxnLst/>
            <a:rect l="l" t="t" r="r" b="b"/>
            <a:pathLst>
              <a:path w="0" h="3905884">
                <a:moveTo>
                  <a:pt x="0" y="3905736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073961" y="5305503"/>
            <a:ext cx="3925570" cy="3924300"/>
          </a:xfrm>
          <a:custGeom>
            <a:avLst/>
            <a:gdLst/>
            <a:ahLst/>
            <a:cxnLst/>
            <a:rect l="l" t="t" r="r" b="b"/>
            <a:pathLst>
              <a:path w="3925569" h="3924300">
                <a:moveTo>
                  <a:pt x="3924952" y="3924073"/>
                </a:moveTo>
                <a:lnTo>
                  <a:pt x="3924952" y="6112"/>
                </a:lnTo>
              </a:path>
              <a:path w="3925569" h="3924300">
                <a:moveTo>
                  <a:pt x="0" y="0"/>
                </a:moveTo>
                <a:lnTo>
                  <a:pt x="3924952" y="0"/>
                </a:lnTo>
              </a:path>
            </a:pathLst>
          </a:custGeom>
          <a:ln w="12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15076" y="5305503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4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01255" y="5305503"/>
            <a:ext cx="3925570" cy="0"/>
          </a:xfrm>
          <a:custGeom>
            <a:avLst/>
            <a:gdLst/>
            <a:ahLst/>
            <a:cxnLst/>
            <a:rect l="l" t="t" r="r" b="b"/>
            <a:pathLst>
              <a:path w="3925570" h="0">
                <a:moveTo>
                  <a:pt x="0" y="0"/>
                </a:moveTo>
                <a:lnTo>
                  <a:pt x="3924952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86169" y="9241801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5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96764" y="9241801"/>
            <a:ext cx="3900804" cy="0"/>
          </a:xfrm>
          <a:custGeom>
            <a:avLst/>
            <a:gdLst/>
            <a:ahLst/>
            <a:cxnLst/>
            <a:rect l="l" t="t" r="r" b="b"/>
            <a:pathLst>
              <a:path w="3900804" h="0">
                <a:moveTo>
                  <a:pt x="0" y="0"/>
                </a:moveTo>
                <a:lnTo>
                  <a:pt x="39005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7880" y="9241801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 h="0">
                <a:moveTo>
                  <a:pt x="0" y="0"/>
                </a:moveTo>
                <a:lnTo>
                  <a:pt x="3888328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684270" marR="5080" indent="1629410">
              <a:lnSpc>
                <a:spcPct val="123000"/>
              </a:lnSpc>
              <a:spcBef>
                <a:spcPts val="90"/>
              </a:spcBef>
            </a:pPr>
            <a:r>
              <a:rPr dirty="0" sz="6850" spc="65">
                <a:solidFill>
                  <a:srgbClr val="522413"/>
                </a:solidFill>
              </a:rPr>
              <a:t>Release</a:t>
            </a:r>
            <a:r>
              <a:rPr dirty="0" sz="6850" spc="405">
                <a:solidFill>
                  <a:srgbClr val="522413"/>
                </a:solidFill>
              </a:rPr>
              <a:t> </a:t>
            </a:r>
            <a:r>
              <a:rPr dirty="0" sz="6850" spc="85">
                <a:solidFill>
                  <a:srgbClr val="522413"/>
                </a:solidFill>
              </a:rPr>
              <a:t>of Neurotransmitters</a:t>
            </a:r>
            <a:endParaRPr sz="6850"/>
          </a:p>
        </p:txBody>
      </p:sp>
      <p:sp>
        <p:nvSpPr>
          <p:cNvPr id="13" name="object 13"/>
          <p:cNvSpPr txBox="1"/>
          <p:nvPr/>
        </p:nvSpPr>
        <p:spPr>
          <a:xfrm>
            <a:off x="2307359" y="6979534"/>
            <a:ext cx="392239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29030">
              <a:lnSpc>
                <a:spcPct val="100000"/>
              </a:lnSpc>
              <a:spcBef>
                <a:spcPts val="105"/>
              </a:spcBef>
            </a:pPr>
            <a:r>
              <a:rPr dirty="0" sz="2450" spc="50">
                <a:solidFill>
                  <a:srgbClr val="522413"/>
                </a:solidFill>
                <a:latin typeface="Arial"/>
                <a:cs typeface="Arial"/>
              </a:rPr>
              <a:t>Endorphins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608" y="5270646"/>
            <a:ext cx="3922395" cy="210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750" spc="-50" b="1" i="1">
                <a:solidFill>
                  <a:srgbClr val="A8BF59"/>
                </a:solidFill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750">
              <a:latin typeface="Arial"/>
              <a:cs typeface="Arial"/>
            </a:endParaRPr>
          </a:p>
          <a:p>
            <a:pPr marL="1211580">
              <a:lnSpc>
                <a:spcPct val="100000"/>
              </a:lnSpc>
            </a:pPr>
            <a:r>
              <a:rPr dirty="0" sz="2450" spc="65">
                <a:solidFill>
                  <a:srgbClr val="522413"/>
                </a:solidFill>
                <a:latin typeface="Arial"/>
                <a:cs typeface="Arial"/>
              </a:rPr>
              <a:t>Dopamine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73961" y="6979534"/>
            <a:ext cx="3919220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54760">
              <a:lnSpc>
                <a:spcPct val="100000"/>
              </a:lnSpc>
              <a:spcBef>
                <a:spcPts val="105"/>
              </a:spcBef>
            </a:pPr>
            <a:r>
              <a:rPr dirty="0" sz="2450" spc="40">
                <a:solidFill>
                  <a:srgbClr val="522413"/>
                </a:solidFill>
                <a:latin typeface="Arial"/>
                <a:cs typeface="Arial"/>
              </a:rPr>
              <a:t>Serotonin</a:t>
            </a:r>
            <a:endParaRPr sz="2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6892" y="9546686"/>
            <a:ext cx="483298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(Jayeshkumar</a:t>
            </a:r>
            <a:r>
              <a:rPr dirty="0" sz="2450" spc="32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Kanani</a:t>
            </a:r>
            <a:r>
              <a:rPr dirty="0" sz="2450" spc="5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522413"/>
                </a:solidFill>
                <a:latin typeface="Arial"/>
                <a:cs typeface="Arial"/>
              </a:rPr>
              <a:t>et</a:t>
            </a:r>
            <a:r>
              <a:rPr dirty="0" sz="2450" spc="250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450" spc="-10">
                <a:solidFill>
                  <a:srgbClr val="522413"/>
                </a:solidFill>
                <a:latin typeface="Arial"/>
                <a:cs typeface="Arial"/>
              </a:rPr>
              <a:t>al.,</a:t>
            </a:r>
            <a:r>
              <a:rPr dirty="0" sz="2450" spc="45">
                <a:solidFill>
                  <a:srgbClr val="522413"/>
                </a:solidFill>
                <a:latin typeface="Arial"/>
                <a:cs typeface="Arial"/>
              </a:rPr>
              <a:t> </a:t>
            </a:r>
            <a:r>
              <a:rPr dirty="0" sz="2050" spc="150">
                <a:solidFill>
                  <a:srgbClr val="522413"/>
                </a:solidFill>
                <a:latin typeface="Arial"/>
                <a:cs typeface="Arial"/>
              </a:rPr>
              <a:t>2025)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4" y="0"/>
            <a:ext cx="1434470" cy="1430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4" y="4871533"/>
            <a:ext cx="5817233" cy="9474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5347" y="4761512"/>
            <a:ext cx="1690843" cy="1375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2492" y="6148997"/>
            <a:ext cx="756911" cy="68457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247394" y="9076770"/>
            <a:ext cx="0" cy="1186180"/>
          </a:xfrm>
          <a:custGeom>
            <a:avLst/>
            <a:gdLst/>
            <a:ahLst/>
            <a:cxnLst/>
            <a:rect l="l" t="t" r="r" b="b"/>
            <a:pathLst>
              <a:path w="0" h="1186179">
                <a:moveTo>
                  <a:pt x="0" y="1185779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0282" y="6827457"/>
            <a:ext cx="0" cy="3435350"/>
          </a:xfrm>
          <a:custGeom>
            <a:avLst/>
            <a:gdLst/>
            <a:ahLst/>
            <a:cxnLst/>
            <a:rect l="l" t="t" r="r" b="b"/>
            <a:pathLst>
              <a:path w="0" h="3435350">
                <a:moveTo>
                  <a:pt x="0" y="3435092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29079" y="305671"/>
            <a:ext cx="0" cy="4083050"/>
          </a:xfrm>
          <a:custGeom>
            <a:avLst/>
            <a:gdLst/>
            <a:ahLst/>
            <a:cxnLst/>
            <a:rect l="l" t="t" r="r" b="b"/>
            <a:pathLst>
              <a:path w="0" h="4083050">
                <a:moveTo>
                  <a:pt x="0" y="4082992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64803" y="0"/>
            <a:ext cx="0" cy="2084705"/>
          </a:xfrm>
          <a:custGeom>
            <a:avLst/>
            <a:gdLst/>
            <a:ahLst/>
            <a:cxnLst/>
            <a:rect l="l" t="t" r="r" b="b"/>
            <a:pathLst>
              <a:path w="0" h="2084705">
                <a:moveTo>
                  <a:pt x="0" y="2084340"/>
                </a:moveTo>
                <a:lnTo>
                  <a:pt x="0" y="0"/>
                </a:lnTo>
              </a:path>
            </a:pathLst>
          </a:custGeom>
          <a:ln w="3175">
            <a:solidFill>
              <a:srgbClr val="0505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96759" y="2310494"/>
            <a:ext cx="4291330" cy="12700"/>
          </a:xfrm>
          <a:custGeom>
            <a:avLst/>
            <a:gdLst/>
            <a:ahLst/>
            <a:cxnLst/>
            <a:rect l="l" t="t" r="r" b="b"/>
            <a:pathLst>
              <a:path w="4291330" h="12700">
                <a:moveTo>
                  <a:pt x="4291238" y="12224"/>
                </a:moveTo>
                <a:lnTo>
                  <a:pt x="0" y="12224"/>
                </a:lnTo>
                <a:lnTo>
                  <a:pt x="0" y="0"/>
                </a:lnTo>
                <a:lnTo>
                  <a:pt x="4291238" y="0"/>
                </a:lnTo>
                <a:lnTo>
                  <a:pt x="4291238" y="12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06460" y="4730950"/>
            <a:ext cx="3662679" cy="0"/>
          </a:xfrm>
          <a:custGeom>
            <a:avLst/>
            <a:gdLst/>
            <a:ahLst/>
            <a:cxnLst/>
            <a:rect l="l" t="t" r="r" b="b"/>
            <a:pathLst>
              <a:path w="3662679" h="0">
                <a:moveTo>
                  <a:pt x="0" y="0"/>
                </a:moveTo>
                <a:lnTo>
                  <a:pt x="3662475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556186" y="4749287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4" h="12700">
                <a:moveTo>
                  <a:pt x="5731812" y="12224"/>
                </a:moveTo>
                <a:lnTo>
                  <a:pt x="0" y="12224"/>
                </a:lnTo>
                <a:lnTo>
                  <a:pt x="0" y="0"/>
                </a:lnTo>
                <a:lnTo>
                  <a:pt x="5731812" y="0"/>
                </a:lnTo>
                <a:lnTo>
                  <a:pt x="5731812" y="12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83299" y="6142883"/>
            <a:ext cx="2588260" cy="0"/>
          </a:xfrm>
          <a:custGeom>
            <a:avLst/>
            <a:gdLst/>
            <a:ahLst/>
            <a:cxnLst/>
            <a:rect l="l" t="t" r="r" b="b"/>
            <a:pathLst>
              <a:path w="2588259" h="0">
                <a:moveTo>
                  <a:pt x="0" y="0"/>
                </a:moveTo>
                <a:lnTo>
                  <a:pt x="2588149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08" y="7316438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 h="0">
                <a:moveTo>
                  <a:pt x="0" y="0"/>
                </a:moveTo>
                <a:lnTo>
                  <a:pt x="197773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3134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20"/>
              </a:spcBef>
            </a:pPr>
            <a:r>
              <a:rPr dirty="0" spc="240"/>
              <a:t>Serotonin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273" y="9759596"/>
            <a:ext cx="192087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85" b="1">
                <a:solidFill>
                  <a:srgbClr val="050503"/>
                </a:solidFill>
                <a:latin typeface="Arial"/>
                <a:cs typeface="Arial"/>
              </a:rPr>
              <a:t>(Cleveland</a:t>
            </a:r>
            <a:r>
              <a:rPr dirty="0" sz="1450" spc="65" b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450" spc="-85" b="1">
                <a:solidFill>
                  <a:srgbClr val="050503"/>
                </a:solidFill>
                <a:latin typeface="Arial"/>
                <a:cs typeface="Arial"/>
              </a:rPr>
              <a:t>Clinic,</a:t>
            </a:r>
            <a:r>
              <a:rPr dirty="0" sz="1450" spc="25" b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181613"/>
                </a:solidFill>
                <a:latin typeface="Arial"/>
                <a:cs typeface="Arial"/>
              </a:rPr>
              <a:t>2022)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1306" y="6631899"/>
            <a:ext cx="8879205" cy="3185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90"/>
              </a:spcBef>
              <a:tabLst>
                <a:tab pos="7242809" algn="l"/>
              </a:tabLst>
            </a:pPr>
            <a:r>
              <a:rPr dirty="0" sz="2900" spc="130">
                <a:solidFill>
                  <a:srgbClr val="522415"/>
                </a:solidFill>
                <a:latin typeface="Arial"/>
                <a:cs typeface="Arial"/>
              </a:rPr>
              <a:t>The</a:t>
            </a:r>
            <a:r>
              <a:rPr dirty="0" sz="2900" spc="-3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522415"/>
                </a:solidFill>
                <a:latin typeface="Arial"/>
                <a:cs typeface="Arial"/>
              </a:rPr>
              <a:t>messenger</a:t>
            </a:r>
            <a:r>
              <a:rPr dirty="0" sz="2900" spc="13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65">
                <a:solidFill>
                  <a:srgbClr val="522415"/>
                </a:solidFill>
                <a:latin typeface="Arial"/>
                <a:cs typeface="Arial"/>
              </a:rPr>
              <a:t>between</a:t>
            </a:r>
            <a:r>
              <a:rPr dirty="0" sz="290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95">
                <a:solidFill>
                  <a:srgbClr val="522415"/>
                </a:solidFill>
                <a:latin typeface="Arial"/>
                <a:cs typeface="Arial"/>
              </a:rPr>
              <a:t>your</a:t>
            </a:r>
            <a:r>
              <a:rPr dirty="0" sz="2900" spc="1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55">
                <a:solidFill>
                  <a:srgbClr val="522415"/>
                </a:solidFill>
                <a:latin typeface="Arial"/>
                <a:cs typeface="Arial"/>
              </a:rPr>
              <a:t>central</a:t>
            </a:r>
            <a:r>
              <a:rPr dirty="0" sz="2900" spc="-29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415"/>
                </a:solidFill>
                <a:latin typeface="Arial"/>
                <a:cs typeface="Arial"/>
              </a:rPr>
              <a:t>nervous </a:t>
            </a:r>
            <a:r>
              <a:rPr dirty="0" sz="2900" spc="105">
                <a:solidFill>
                  <a:srgbClr val="522415"/>
                </a:solidFill>
                <a:latin typeface="Arial"/>
                <a:cs typeface="Arial"/>
              </a:rPr>
              <a:t>system</a:t>
            </a:r>
            <a:r>
              <a:rPr dirty="0" sz="2900" spc="13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85">
                <a:solidFill>
                  <a:srgbClr val="522415"/>
                </a:solidFill>
                <a:latin typeface="Arial"/>
                <a:cs typeface="Arial"/>
              </a:rPr>
              <a:t>in</a:t>
            </a:r>
            <a:r>
              <a:rPr dirty="0" sz="2900" spc="-18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95">
                <a:solidFill>
                  <a:srgbClr val="522415"/>
                </a:solidFill>
                <a:latin typeface="Arial"/>
                <a:cs typeface="Arial"/>
              </a:rPr>
              <a:t>your</a:t>
            </a:r>
            <a:r>
              <a:rPr dirty="0" sz="2900" spc="9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20">
                <a:solidFill>
                  <a:srgbClr val="522415"/>
                </a:solidFill>
                <a:latin typeface="Arial"/>
                <a:cs typeface="Arial"/>
              </a:rPr>
              <a:t>peripheral</a:t>
            </a:r>
            <a:r>
              <a:rPr dirty="0" sz="2900" spc="-14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00">
                <a:solidFill>
                  <a:srgbClr val="522415"/>
                </a:solidFill>
                <a:latin typeface="Arial"/>
                <a:cs typeface="Arial"/>
              </a:rPr>
              <a:t>nervous</a:t>
            </a:r>
            <a:r>
              <a:rPr dirty="0" sz="2900" spc="3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80">
                <a:solidFill>
                  <a:srgbClr val="522415"/>
                </a:solidFill>
                <a:latin typeface="Arial"/>
                <a:cs typeface="Arial"/>
              </a:rPr>
              <a:t>system,</a:t>
            </a:r>
            <a:r>
              <a:rPr dirty="0" sz="2900" spc="5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22415"/>
                </a:solidFill>
                <a:latin typeface="Arial"/>
                <a:cs typeface="Arial"/>
              </a:rPr>
              <a:t>is</a:t>
            </a:r>
            <a:r>
              <a:rPr dirty="0" sz="2900" spc="-5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60">
                <a:solidFill>
                  <a:srgbClr val="522415"/>
                </a:solidFill>
                <a:latin typeface="Arial"/>
                <a:cs typeface="Arial"/>
              </a:rPr>
              <a:t>in </a:t>
            </a:r>
            <a:r>
              <a:rPr dirty="0" sz="2900" spc="125">
                <a:solidFill>
                  <a:srgbClr val="522415"/>
                </a:solidFill>
                <a:latin typeface="Arial"/>
                <a:cs typeface="Arial"/>
              </a:rPr>
              <a:t>charge</a:t>
            </a:r>
            <a:r>
              <a:rPr dirty="0" sz="2900" spc="-2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522415"/>
                </a:solidFill>
                <a:latin typeface="Arial"/>
                <a:cs typeface="Arial"/>
              </a:rPr>
              <a:t>of</a:t>
            </a:r>
            <a:r>
              <a:rPr dirty="0" sz="2900" spc="7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25">
                <a:solidFill>
                  <a:srgbClr val="522415"/>
                </a:solidFill>
                <a:latin typeface="Arial"/>
                <a:cs typeface="Arial"/>
              </a:rPr>
              <a:t>telling</a:t>
            </a:r>
            <a:r>
              <a:rPr dirty="0" sz="2900" spc="-9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522415"/>
                </a:solidFill>
                <a:latin typeface="Arial"/>
                <a:cs typeface="Arial"/>
              </a:rPr>
              <a:t>your</a:t>
            </a:r>
            <a:r>
              <a:rPr dirty="0" sz="2900" spc="2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85">
                <a:solidFill>
                  <a:srgbClr val="522415"/>
                </a:solidFill>
                <a:latin typeface="Arial"/>
                <a:cs typeface="Arial"/>
              </a:rPr>
              <a:t>body</a:t>
            </a:r>
            <a:r>
              <a:rPr dirty="0" sz="2900" spc="-2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204">
                <a:solidFill>
                  <a:srgbClr val="522415"/>
                </a:solidFill>
                <a:latin typeface="Arial"/>
                <a:cs typeface="Arial"/>
              </a:rPr>
              <a:t>how</a:t>
            </a:r>
            <a:r>
              <a:rPr dirty="0" sz="2900" spc="-18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40">
                <a:solidFill>
                  <a:srgbClr val="522415"/>
                </a:solidFill>
                <a:latin typeface="Arial"/>
                <a:cs typeface="Arial"/>
              </a:rPr>
              <a:t>to</a:t>
            </a:r>
            <a:r>
              <a:rPr dirty="0" sz="2900" spc="-1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65">
                <a:solidFill>
                  <a:srgbClr val="522415"/>
                </a:solidFill>
                <a:latin typeface="Arial"/>
                <a:cs typeface="Arial"/>
              </a:rPr>
              <a:t>work.</a:t>
            </a:r>
            <a:r>
              <a:rPr dirty="0" sz="2900">
                <a:solidFill>
                  <a:srgbClr val="522415"/>
                </a:solidFill>
                <a:latin typeface="Arial"/>
                <a:cs typeface="Arial"/>
              </a:rPr>
              <a:t>	</a:t>
            </a:r>
            <a:r>
              <a:rPr dirty="0" sz="2900" spc="75">
                <a:solidFill>
                  <a:srgbClr val="522415"/>
                </a:solidFill>
                <a:latin typeface="Arial"/>
                <a:cs typeface="Arial"/>
              </a:rPr>
              <a:t>serotonin </a:t>
            </a:r>
            <a:r>
              <a:rPr dirty="0" sz="2900" spc="100">
                <a:solidFill>
                  <a:srgbClr val="522415"/>
                </a:solidFill>
                <a:latin typeface="Arial"/>
                <a:cs typeface="Arial"/>
              </a:rPr>
              <a:t>influences</a:t>
            </a:r>
            <a:r>
              <a:rPr dirty="0" sz="2900" spc="13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45">
                <a:solidFill>
                  <a:srgbClr val="522415"/>
                </a:solidFill>
                <a:latin typeface="Arial"/>
                <a:cs typeface="Arial"/>
              </a:rPr>
              <a:t>a</a:t>
            </a:r>
            <a:r>
              <a:rPr dirty="0" sz="2900" spc="-4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22415"/>
                </a:solidFill>
                <a:latin typeface="Arial"/>
                <a:cs typeface="Arial"/>
              </a:rPr>
              <a:t>person·s</a:t>
            </a:r>
            <a:r>
              <a:rPr dirty="0" sz="2900" spc="21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65">
                <a:solidFill>
                  <a:srgbClr val="522415"/>
                </a:solidFill>
                <a:latin typeface="Arial"/>
                <a:cs typeface="Arial"/>
              </a:rPr>
              <a:t>learning,</a:t>
            </a:r>
            <a:r>
              <a:rPr dirty="0" sz="2900" spc="17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95">
                <a:solidFill>
                  <a:srgbClr val="522415"/>
                </a:solidFill>
                <a:latin typeface="Arial"/>
                <a:cs typeface="Arial"/>
              </a:rPr>
              <a:t>memory,</a:t>
            </a:r>
            <a:r>
              <a:rPr dirty="0" sz="2900" spc="725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50">
                <a:solidFill>
                  <a:srgbClr val="522415"/>
                </a:solidFill>
                <a:latin typeface="Arial"/>
                <a:cs typeface="Arial"/>
              </a:rPr>
              <a:t>happiness,</a:t>
            </a:r>
            <a:r>
              <a:rPr dirty="0" sz="2900" spc="21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200">
                <a:solidFill>
                  <a:srgbClr val="522415"/>
                </a:solidFill>
                <a:latin typeface="Arial"/>
                <a:cs typeface="Arial"/>
              </a:rPr>
              <a:t>body</a:t>
            </a:r>
            <a:r>
              <a:rPr dirty="0" sz="2900" spc="-7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35">
                <a:solidFill>
                  <a:srgbClr val="522415"/>
                </a:solidFill>
                <a:latin typeface="Arial"/>
                <a:cs typeface="Arial"/>
              </a:rPr>
              <a:t>temperature</a:t>
            </a:r>
            <a:r>
              <a:rPr dirty="0" sz="2900" spc="12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100">
                <a:solidFill>
                  <a:srgbClr val="522415"/>
                </a:solidFill>
                <a:latin typeface="Arial"/>
                <a:cs typeface="Arial"/>
              </a:rPr>
              <a:t>regulations</a:t>
            </a:r>
            <a:r>
              <a:rPr dirty="0" sz="2900" spc="120">
                <a:solidFill>
                  <a:srgbClr val="522415"/>
                </a:solidFill>
                <a:latin typeface="Arial"/>
                <a:cs typeface="Arial"/>
              </a:rPr>
              <a:t> sleep </a:t>
            </a:r>
            <a:r>
              <a:rPr dirty="0" sz="2900" spc="105">
                <a:solidFill>
                  <a:srgbClr val="522415"/>
                </a:solidFill>
                <a:latin typeface="Arial"/>
                <a:cs typeface="Arial"/>
              </a:rPr>
              <a:t>sexual</a:t>
            </a:r>
            <a:r>
              <a:rPr dirty="0" sz="2900" spc="-25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80">
                <a:solidFill>
                  <a:srgbClr val="522415"/>
                </a:solidFill>
                <a:latin typeface="Arial"/>
                <a:cs typeface="Arial"/>
              </a:rPr>
              <a:t>behavior</a:t>
            </a:r>
            <a:r>
              <a:rPr dirty="0" sz="2900" spc="13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415"/>
                </a:solidFill>
                <a:latin typeface="Arial"/>
                <a:cs typeface="Arial"/>
              </a:rPr>
              <a:t>and</a:t>
            </a:r>
            <a:r>
              <a:rPr dirty="0" sz="2900" spc="140">
                <a:solidFill>
                  <a:srgbClr val="522415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522415"/>
                </a:solidFill>
                <a:latin typeface="Arial"/>
                <a:cs typeface="Arial"/>
              </a:rPr>
              <a:t>hunger.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99997" cy="7035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59060" y="3826335"/>
            <a:ext cx="1928939" cy="22493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074682" y="4095275"/>
            <a:ext cx="0" cy="5195570"/>
          </a:xfrm>
          <a:custGeom>
            <a:avLst/>
            <a:gdLst/>
            <a:ahLst/>
            <a:cxnLst/>
            <a:rect l="l" t="t" r="r" b="b"/>
            <a:pathLst>
              <a:path w="0" h="5195570">
                <a:moveTo>
                  <a:pt x="0" y="5195424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61576" y="3820223"/>
            <a:ext cx="9003665" cy="0"/>
          </a:xfrm>
          <a:custGeom>
            <a:avLst/>
            <a:gdLst/>
            <a:ahLst/>
            <a:cxnLst/>
            <a:rect l="l" t="t" r="r" b="b"/>
            <a:pathLst>
              <a:path w="9003665" h="0">
                <a:moveTo>
                  <a:pt x="0" y="0"/>
                </a:moveTo>
                <a:lnTo>
                  <a:pt x="9003585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37159" y="9571863"/>
            <a:ext cx="7484109" cy="0"/>
          </a:xfrm>
          <a:custGeom>
            <a:avLst/>
            <a:gdLst/>
            <a:ahLst/>
            <a:cxnLst/>
            <a:rect l="l" t="t" r="r" b="b"/>
            <a:pathLst>
              <a:path w="7484109" h="0">
                <a:moveTo>
                  <a:pt x="0" y="0"/>
                </a:moveTo>
                <a:lnTo>
                  <a:pt x="7483658" y="0"/>
                </a:lnTo>
              </a:path>
            </a:pathLst>
          </a:custGeom>
          <a:ln w="18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52971" y="5196790"/>
            <a:ext cx="8361045" cy="1072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852409" algn="l"/>
              </a:tabLst>
            </a:pPr>
            <a:r>
              <a:rPr dirty="0" sz="6850" spc="85" b="1">
                <a:solidFill>
                  <a:srgbClr val="522313"/>
                </a:solidFill>
                <a:latin typeface="Arial"/>
                <a:cs typeface="Arial"/>
              </a:rPr>
              <a:t>Ella</a:t>
            </a:r>
            <a:r>
              <a:rPr dirty="0" sz="6850" spc="680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6850" spc="420" b="1">
                <a:solidFill>
                  <a:srgbClr val="522313"/>
                </a:solidFill>
                <a:latin typeface="Arial"/>
                <a:cs typeface="Arial"/>
              </a:rPr>
              <a:t>Rasper</a:t>
            </a:r>
            <a:r>
              <a:rPr dirty="0" sz="6850" spc="860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6850" spc="-25" b="1">
                <a:solidFill>
                  <a:srgbClr val="522313"/>
                </a:solidFill>
                <a:latin typeface="Arial"/>
                <a:cs typeface="Arial"/>
              </a:rPr>
              <a:t>OTR</a:t>
            </a:r>
            <a:r>
              <a:rPr dirty="0" sz="6850" b="1">
                <a:solidFill>
                  <a:srgbClr val="522313"/>
                </a:solidFill>
                <a:latin typeface="Arial"/>
                <a:cs typeface="Arial"/>
              </a:rPr>
              <a:t>	</a:t>
            </a:r>
            <a:r>
              <a:rPr dirty="0" sz="6850" spc="-345" b="1">
                <a:solidFill>
                  <a:srgbClr val="522313"/>
                </a:solidFill>
                <a:latin typeface="Arial"/>
                <a:cs typeface="Arial"/>
              </a:rPr>
              <a:t>L</a:t>
            </a:r>
            <a:endParaRPr sz="6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5610" y="6876390"/>
            <a:ext cx="841375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5080" indent="-12700">
              <a:lnSpc>
                <a:spcPct val="118900"/>
              </a:lnSpc>
              <a:spcBef>
                <a:spcPts val="100"/>
              </a:spcBef>
            </a:pPr>
            <a:r>
              <a:rPr dirty="0" sz="2900" spc="120">
                <a:solidFill>
                  <a:srgbClr val="522313"/>
                </a:solidFill>
                <a:latin typeface="Arial"/>
                <a:cs typeface="Arial"/>
              </a:rPr>
              <a:t>Occupational</a:t>
            </a:r>
            <a:r>
              <a:rPr dirty="0" sz="2900" spc="-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313"/>
                </a:solidFill>
                <a:latin typeface="Arial"/>
                <a:cs typeface="Arial"/>
              </a:rPr>
              <a:t>therapist</a:t>
            </a:r>
            <a:r>
              <a:rPr dirty="0" sz="2900" spc="14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313"/>
                </a:solidFill>
                <a:latin typeface="Arial"/>
                <a:cs typeface="Arial"/>
              </a:rPr>
              <a:t>at</a:t>
            </a:r>
            <a:r>
              <a:rPr dirty="0" sz="2900" spc="-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85">
                <a:solidFill>
                  <a:srgbClr val="522313"/>
                </a:solidFill>
                <a:latin typeface="Arial"/>
                <a:cs typeface="Arial"/>
              </a:rPr>
              <a:t>University</a:t>
            </a:r>
            <a:r>
              <a:rPr dirty="0" sz="2900" spc="9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75">
                <a:solidFill>
                  <a:srgbClr val="522313"/>
                </a:solidFill>
                <a:latin typeface="Arial"/>
                <a:cs typeface="Arial"/>
              </a:rPr>
              <a:t>Hospitals</a:t>
            </a:r>
            <a:r>
              <a:rPr dirty="0" sz="2900" spc="1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60">
                <a:solidFill>
                  <a:srgbClr val="522313"/>
                </a:solidFill>
                <a:latin typeface="Arial"/>
                <a:cs typeface="Arial"/>
              </a:rPr>
              <a:t>in </a:t>
            </a:r>
            <a:r>
              <a:rPr dirty="0" sz="2900" spc="50">
                <a:solidFill>
                  <a:srgbClr val="522313"/>
                </a:solidFill>
                <a:latin typeface="Arial"/>
                <a:cs typeface="Arial"/>
              </a:rPr>
              <a:t>Ashland,</a:t>
            </a:r>
            <a:r>
              <a:rPr dirty="0" sz="2900" spc="114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50">
                <a:solidFill>
                  <a:srgbClr val="522313"/>
                </a:solidFill>
                <a:latin typeface="Arial"/>
                <a:cs typeface="Arial"/>
              </a:rPr>
              <a:t>Ohio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274" y="953571"/>
            <a:ext cx="891202" cy="1136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5079" y="1167500"/>
            <a:ext cx="824057" cy="9474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9676" y="3697978"/>
            <a:ext cx="2594254" cy="18581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1740" y="880224"/>
            <a:ext cx="830161" cy="12346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9962" y="1191949"/>
            <a:ext cx="763016" cy="9229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4415" y="1167500"/>
            <a:ext cx="817953" cy="9474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07179" y="1191949"/>
            <a:ext cx="177019" cy="8985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22260" y="1167500"/>
            <a:ext cx="787432" cy="9229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74504" y="1179724"/>
            <a:ext cx="891202" cy="12163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27286" y="929121"/>
            <a:ext cx="921723" cy="11857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46675" y="990244"/>
            <a:ext cx="567683" cy="11246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379171" y="1167500"/>
            <a:ext cx="1440573" cy="9474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72350" y="1167500"/>
            <a:ext cx="769120" cy="94740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881860" y="1167500"/>
            <a:ext cx="781328" cy="9474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37880" y="5660015"/>
            <a:ext cx="1263554" cy="3312847"/>
          </a:xfrm>
          <a:prstGeom prst="rect">
            <a:avLst/>
          </a:prstGeom>
        </p:spPr>
      </p:pic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7739096" y="497223"/>
            <a:ext cx="278130" cy="86614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5500" spc="5" b="0">
                <a:solidFill>
                  <a:srgbClr val="522313"/>
                </a:solidFill>
                <a:latin typeface="Arial"/>
                <a:cs typeface="Arial"/>
              </a:rPr>
              <a:t>•</a:t>
            </a:r>
            <a:endParaRPr sz="55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 marR="5080" indent="9525">
              <a:lnSpc>
                <a:spcPct val="119000"/>
              </a:lnSpc>
              <a:spcBef>
                <a:spcPts val="120"/>
              </a:spcBef>
            </a:pPr>
            <a:r>
              <a:rPr dirty="0" spc="120"/>
              <a:t>Physical</a:t>
            </a:r>
            <a:r>
              <a:rPr dirty="0" spc="-360"/>
              <a:t> </a:t>
            </a:r>
            <a:r>
              <a:rPr dirty="0" spc="175"/>
              <a:t>activity</a:t>
            </a:r>
            <a:r>
              <a:rPr dirty="0" spc="-15"/>
              <a:t> </a:t>
            </a:r>
            <a:r>
              <a:rPr dirty="0" spc="85"/>
              <a:t>increases</a:t>
            </a:r>
            <a:r>
              <a:rPr dirty="0" spc="295"/>
              <a:t> </a:t>
            </a:r>
            <a:r>
              <a:rPr dirty="0" spc="55"/>
              <a:t>the </a:t>
            </a:r>
            <a:r>
              <a:rPr dirty="0" spc="185"/>
              <a:t>production</a:t>
            </a:r>
            <a:r>
              <a:rPr dirty="0" spc="330"/>
              <a:t> </a:t>
            </a:r>
            <a:r>
              <a:rPr dirty="0" spc="185"/>
              <a:t>of</a:t>
            </a:r>
            <a:r>
              <a:rPr dirty="0" spc="-20"/>
              <a:t> </a:t>
            </a:r>
            <a:r>
              <a:rPr dirty="0" spc="125"/>
              <a:t>endorphins,</a:t>
            </a:r>
            <a:r>
              <a:rPr dirty="0" spc="229"/>
              <a:t> </a:t>
            </a:r>
            <a:r>
              <a:rPr dirty="0" spc="114"/>
              <a:t>the </a:t>
            </a:r>
            <a:r>
              <a:rPr dirty="0" spc="210"/>
              <a:t>feel-</a:t>
            </a:r>
            <a:r>
              <a:rPr dirty="0" spc="300"/>
              <a:t>good</a:t>
            </a:r>
            <a:r>
              <a:rPr dirty="0" spc="110"/>
              <a:t> </a:t>
            </a:r>
            <a:r>
              <a:rPr dirty="0" spc="185"/>
              <a:t>neurotransmitter</a:t>
            </a:r>
            <a:r>
              <a:rPr dirty="0" spc="-270"/>
              <a:t> </a:t>
            </a:r>
            <a:r>
              <a:rPr dirty="0" spc="200"/>
              <a:t>and </a:t>
            </a:r>
            <a:r>
              <a:rPr dirty="0" spc="135"/>
              <a:t>decrease</a:t>
            </a:r>
            <a:r>
              <a:rPr dirty="0" spc="170"/>
              <a:t> </a:t>
            </a:r>
            <a:r>
              <a:rPr dirty="0" spc="145"/>
              <a:t>the</a:t>
            </a:r>
            <a:r>
              <a:rPr dirty="0" spc="260"/>
              <a:t> </a:t>
            </a:r>
            <a:r>
              <a:rPr dirty="0" spc="130"/>
              <a:t>body's</a:t>
            </a:r>
            <a:r>
              <a:rPr dirty="0" spc="65"/>
              <a:t> </a:t>
            </a:r>
            <a:r>
              <a:rPr dirty="0" spc="135"/>
              <a:t>reaction</a:t>
            </a:r>
            <a:r>
              <a:rPr dirty="0" spc="155"/>
              <a:t> </a:t>
            </a:r>
            <a:r>
              <a:rPr dirty="0" spc="120"/>
              <a:t>to </a:t>
            </a:r>
            <a:r>
              <a:rPr dirty="0" spc="-10"/>
              <a:t>stress.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455813" y="9167216"/>
            <a:ext cx="192087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0F0803"/>
                </a:solidFill>
                <a:latin typeface="Arial"/>
                <a:cs typeface="Arial"/>
              </a:rPr>
              <a:t>(Cleveland</a:t>
            </a:r>
            <a:r>
              <a:rPr dirty="0" sz="1350" spc="145">
                <a:solidFill>
                  <a:srgbClr val="0F0803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0F0803"/>
                </a:solidFill>
                <a:latin typeface="Arial"/>
                <a:cs typeface="Arial"/>
              </a:rPr>
              <a:t>Clinic,</a:t>
            </a:r>
            <a:r>
              <a:rPr dirty="0" sz="1350" spc="190">
                <a:solidFill>
                  <a:srgbClr val="0F0803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0F0803"/>
                </a:solidFill>
                <a:latin typeface="Arial"/>
                <a:cs typeface="Arial"/>
              </a:rPr>
              <a:t>2022)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274" y="953571"/>
            <a:ext cx="891202" cy="1136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5079" y="1167500"/>
            <a:ext cx="824057" cy="9474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9676" y="3685754"/>
            <a:ext cx="2594254" cy="18703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1740" y="880224"/>
            <a:ext cx="830161" cy="12346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7880" y="5660015"/>
            <a:ext cx="1263554" cy="33128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9962" y="1191949"/>
            <a:ext cx="763016" cy="9229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4415" y="1167500"/>
            <a:ext cx="817953" cy="9474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07179" y="1191949"/>
            <a:ext cx="177019" cy="8985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22260" y="1167500"/>
            <a:ext cx="787432" cy="9229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74504" y="1179724"/>
            <a:ext cx="891202" cy="12163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27286" y="929121"/>
            <a:ext cx="921723" cy="11857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46675" y="990244"/>
            <a:ext cx="567683" cy="11246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79171" y="1167500"/>
            <a:ext cx="1440573" cy="94740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972350" y="1167500"/>
            <a:ext cx="769120" cy="9474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881860" y="1167500"/>
            <a:ext cx="781328" cy="947401"/>
          </a:xfrm>
          <a:prstGeom prst="rect">
            <a:avLst/>
          </a:prstGeom>
        </p:spPr>
      </p:pic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7739096" y="497223"/>
            <a:ext cx="282575" cy="86614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5500" spc="45" b="0">
                <a:solidFill>
                  <a:srgbClr val="522313"/>
                </a:solidFill>
                <a:latin typeface="Arial"/>
                <a:cs typeface="Arial"/>
              </a:rPr>
              <a:t>•</a:t>
            </a:r>
            <a:endParaRPr sz="55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484914" y="3143605"/>
          <a:ext cx="4442460" cy="4817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940"/>
                <a:gridCol w="3703954"/>
                <a:gridCol w="252729"/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5150"/>
                        </a:lnSpc>
                      </a:pPr>
                      <a:r>
                        <a:rPr dirty="0" sz="465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4650" spc="5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650" spc="-1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Benefits:</a:t>
                      </a:r>
                      <a:endParaRPr sz="46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150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4000" spc="-5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400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Boosts</a:t>
                      </a:r>
                      <a:r>
                        <a:rPr dirty="0" sz="4000" spc="175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20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mood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4000" spc="75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</a:tr>
              <a:tr h="7118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0" spc="2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0" spc="6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reduces</a:t>
                      </a:r>
                      <a:r>
                        <a:rPr dirty="0" sz="4000" spc="12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2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pain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024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3100" spc="-5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3100">
                        <a:latin typeface="Arial"/>
                        <a:cs typeface="Arial"/>
                      </a:endParaRPr>
                    </a:p>
                  </a:txBody>
                  <a:tcPr marL="0" marR="0" marB="0" marT="12192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13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Reducesthe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9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4000" spc="125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fight-</a:t>
                      </a:r>
                      <a:r>
                        <a:rPr dirty="0" sz="4000" spc="14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or-</a:t>
                      </a:r>
                      <a:r>
                        <a:rPr dirty="0" sz="4000" spc="11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flight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4235"/>
                        </a:lnSpc>
                      </a:pPr>
                      <a:r>
                        <a:rPr dirty="0" sz="4000" spc="2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280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4000" spc="-10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165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 marR="5715">
                        <a:lnSpc>
                          <a:spcPts val="4750"/>
                        </a:lnSpc>
                      </a:pPr>
                      <a:r>
                        <a:rPr dirty="0" sz="4000" spc="5">
                          <a:solidFill>
                            <a:srgbClr val="522313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80645"/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1134454" y="3799372"/>
            <a:ext cx="5968365" cy="417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495" marR="755015" indent="-11430">
              <a:lnSpc>
                <a:spcPct val="110300"/>
              </a:lnSpc>
              <a:spcBef>
                <a:spcPts val="95"/>
              </a:spcBef>
            </a:pPr>
            <a:r>
              <a:rPr dirty="0" sz="4000" spc="120">
                <a:solidFill>
                  <a:srgbClr val="522313"/>
                </a:solidFill>
                <a:latin typeface="Arial"/>
                <a:cs typeface="Arial"/>
              </a:rPr>
              <a:t>Supports</a:t>
            </a:r>
            <a:r>
              <a:rPr dirty="0" sz="4000" spc="21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522313"/>
                </a:solidFill>
                <a:latin typeface="Arial"/>
                <a:cs typeface="Arial"/>
              </a:rPr>
              <a:t>heart,</a:t>
            </a:r>
            <a:r>
              <a:rPr dirty="0" sz="4000" spc="22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215">
                <a:solidFill>
                  <a:srgbClr val="522313"/>
                </a:solidFill>
                <a:latin typeface="Arial"/>
                <a:cs typeface="Arial"/>
              </a:rPr>
              <a:t>blood </a:t>
            </a:r>
            <a:r>
              <a:rPr dirty="0" sz="4000">
                <a:solidFill>
                  <a:srgbClr val="522313"/>
                </a:solidFill>
                <a:latin typeface="Arial"/>
                <a:cs typeface="Arial"/>
              </a:rPr>
              <a:t>vessel,</a:t>
            </a:r>
            <a:r>
              <a:rPr dirty="0" sz="4000" spc="10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170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4000" spc="-2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170">
                <a:solidFill>
                  <a:srgbClr val="522313"/>
                </a:solidFill>
                <a:latin typeface="Arial"/>
                <a:cs typeface="Arial"/>
              </a:rPr>
              <a:t>immune</a:t>
            </a:r>
            <a:endParaRPr sz="40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880"/>
              </a:spcBef>
            </a:pPr>
            <a:r>
              <a:rPr dirty="0" sz="4000" spc="95">
                <a:solidFill>
                  <a:srgbClr val="522313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254"/>
              </a:spcBef>
            </a:pPr>
            <a:r>
              <a:rPr dirty="0" sz="4000" spc="105">
                <a:solidFill>
                  <a:srgbClr val="522313"/>
                </a:solidFill>
                <a:latin typeface="Arial"/>
                <a:cs typeface="Arial"/>
              </a:rPr>
              <a:t>Lowers</a:t>
            </a:r>
            <a:r>
              <a:rPr dirty="0" sz="4000" spc="7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80">
                <a:solidFill>
                  <a:srgbClr val="522313"/>
                </a:solidFill>
                <a:latin typeface="Arial"/>
                <a:cs typeface="Arial"/>
              </a:rPr>
              <a:t>resting</a:t>
            </a:r>
            <a:r>
              <a:rPr dirty="0" sz="4000" spc="114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105">
                <a:solidFill>
                  <a:srgbClr val="522313"/>
                </a:solidFill>
                <a:latin typeface="Arial"/>
                <a:cs typeface="Arial"/>
              </a:rPr>
              <a:t>heart</a:t>
            </a:r>
            <a:r>
              <a:rPr dirty="0" sz="4000" spc="5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75">
                <a:solidFill>
                  <a:srgbClr val="522313"/>
                </a:solidFill>
                <a:latin typeface="Arial"/>
                <a:cs typeface="Arial"/>
              </a:rPr>
              <a:t>rate</a:t>
            </a:r>
            <a:endParaRPr sz="4000">
              <a:latin typeface="Arial"/>
              <a:cs typeface="Arial"/>
            </a:endParaRPr>
          </a:p>
          <a:p>
            <a:pPr marL="22225" marR="1318260" indent="-5080">
              <a:lnSpc>
                <a:spcPts val="5730"/>
              </a:lnSpc>
            </a:pPr>
            <a:r>
              <a:rPr dirty="0" sz="4000" spc="150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4000" spc="-6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229">
                <a:solidFill>
                  <a:srgbClr val="522313"/>
                </a:solidFill>
                <a:latin typeface="Arial"/>
                <a:cs typeface="Arial"/>
              </a:rPr>
              <a:t>blood</a:t>
            </a:r>
            <a:r>
              <a:rPr dirty="0" sz="4000" spc="-7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60">
                <a:solidFill>
                  <a:srgbClr val="522313"/>
                </a:solidFill>
                <a:latin typeface="Arial"/>
                <a:cs typeface="Arial"/>
              </a:rPr>
              <a:t>pressure </a:t>
            </a:r>
            <a:r>
              <a:rPr dirty="0" sz="4000" spc="50">
                <a:solidFill>
                  <a:srgbClr val="522313"/>
                </a:solidFill>
                <a:latin typeface="Arial"/>
                <a:cs typeface="Arial"/>
              </a:rPr>
              <a:t>Maintain</a:t>
            </a:r>
            <a:r>
              <a:rPr dirty="0" sz="4000" spc="1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000" spc="110">
                <a:solidFill>
                  <a:srgbClr val="522313"/>
                </a:solidFill>
                <a:latin typeface="Arial"/>
                <a:cs typeface="Arial"/>
              </a:rPr>
              <a:t>energy</a:t>
            </a:r>
            <a:endParaRPr sz="4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455813" y="9167216"/>
            <a:ext cx="192087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0F0803"/>
                </a:solidFill>
                <a:latin typeface="Arial"/>
                <a:cs typeface="Arial"/>
              </a:rPr>
              <a:t>(Cleveland</a:t>
            </a:r>
            <a:r>
              <a:rPr dirty="0" sz="1350" spc="145">
                <a:solidFill>
                  <a:srgbClr val="0F0803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0F0803"/>
                </a:solidFill>
                <a:latin typeface="Arial"/>
                <a:cs typeface="Arial"/>
              </a:rPr>
              <a:t>Clinic,</a:t>
            </a:r>
            <a:r>
              <a:rPr dirty="0" sz="1350" spc="190">
                <a:solidFill>
                  <a:srgbClr val="0F0803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0F0803"/>
                </a:solidFill>
                <a:latin typeface="Arial"/>
                <a:cs typeface="Arial"/>
              </a:rPr>
              <a:t>2022)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6229" y="861886"/>
            <a:ext cx="164811" cy="11124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7413" y="1081928"/>
            <a:ext cx="1251346" cy="8923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4612" y="1081928"/>
            <a:ext cx="805744" cy="11613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1793" y="1081928"/>
            <a:ext cx="1440573" cy="9107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33929" y="1081928"/>
            <a:ext cx="1703052" cy="9107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77375" y="1081928"/>
            <a:ext cx="756911" cy="9107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95868" y="837438"/>
            <a:ext cx="891202" cy="11552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76298" y="788540"/>
            <a:ext cx="177019" cy="11857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42547" y="1081928"/>
            <a:ext cx="793536" cy="9107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276477" y="1081928"/>
            <a:ext cx="793536" cy="9107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259242" y="1081928"/>
            <a:ext cx="811849" cy="116133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7037" y="2738352"/>
            <a:ext cx="7575222" cy="601446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8997481" y="8752820"/>
            <a:ext cx="0" cy="538480"/>
          </a:xfrm>
          <a:custGeom>
            <a:avLst/>
            <a:gdLst/>
            <a:ahLst/>
            <a:cxnLst/>
            <a:rect l="l" t="t" r="r" b="b"/>
            <a:pathLst>
              <a:path w="0" h="538479">
                <a:moveTo>
                  <a:pt x="0" y="537879"/>
                </a:moveTo>
                <a:lnTo>
                  <a:pt x="0" y="0"/>
                </a:lnTo>
              </a:path>
            </a:pathLst>
          </a:custGeom>
          <a:ln w="3175">
            <a:solidFill>
              <a:srgbClr val="8E8E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26748" y="9290699"/>
            <a:ext cx="2545715" cy="0"/>
          </a:xfrm>
          <a:custGeom>
            <a:avLst/>
            <a:gdLst/>
            <a:ahLst/>
            <a:cxnLst/>
            <a:rect l="l" t="t" r="r" b="b"/>
            <a:pathLst>
              <a:path w="2545715" h="0">
                <a:moveTo>
                  <a:pt x="0" y="0"/>
                </a:moveTo>
                <a:lnTo>
                  <a:pt x="2545420" y="0"/>
                </a:lnTo>
              </a:path>
            </a:pathLst>
          </a:custGeom>
          <a:ln w="3175">
            <a:solidFill>
              <a:srgbClr val="DFC3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867287" y="2411380"/>
            <a:ext cx="7866380" cy="4915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810">
              <a:lnSpc>
                <a:spcPct val="108800"/>
              </a:lnSpc>
              <a:spcBef>
                <a:spcPts val="95"/>
              </a:spcBef>
            </a:pPr>
            <a:r>
              <a:rPr dirty="0" sz="5900" spc="290" b="1">
                <a:solidFill>
                  <a:srgbClr val="522313"/>
                </a:solidFill>
                <a:latin typeface="Arial"/>
                <a:cs typeface="Arial"/>
              </a:rPr>
              <a:t>Moderate</a:t>
            </a:r>
            <a:r>
              <a:rPr dirty="0" sz="5900" spc="42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95" b="1">
                <a:solidFill>
                  <a:srgbClr val="522313"/>
                </a:solidFill>
                <a:latin typeface="Arial"/>
                <a:cs typeface="Arial"/>
              </a:rPr>
              <a:t>physical </a:t>
            </a:r>
            <a:r>
              <a:rPr dirty="0" sz="5900" spc="120" b="1">
                <a:solidFill>
                  <a:srgbClr val="522313"/>
                </a:solidFill>
                <a:latin typeface="Arial"/>
                <a:cs typeface="Arial"/>
              </a:rPr>
              <a:t>activity</a:t>
            </a:r>
            <a:r>
              <a:rPr dirty="0" sz="5900" spc="730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145" b="1">
                <a:solidFill>
                  <a:srgbClr val="522313"/>
                </a:solidFill>
                <a:latin typeface="Arial"/>
                <a:cs typeface="Arial"/>
              </a:rPr>
              <a:t>improves </a:t>
            </a:r>
            <a:r>
              <a:rPr dirty="0" sz="5900" spc="110" b="1">
                <a:solidFill>
                  <a:srgbClr val="522313"/>
                </a:solidFill>
                <a:latin typeface="Arial"/>
                <a:cs typeface="Arial"/>
              </a:rPr>
              <a:t>sleep</a:t>
            </a:r>
            <a:r>
              <a:rPr dirty="0" sz="5900" spc="34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135" b="1">
                <a:solidFill>
                  <a:srgbClr val="522313"/>
                </a:solidFill>
                <a:latin typeface="Arial"/>
                <a:cs typeface="Arial"/>
              </a:rPr>
              <a:t>by</a:t>
            </a:r>
            <a:r>
              <a:rPr dirty="0" sz="5900" spc="400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110" b="1">
                <a:solidFill>
                  <a:srgbClr val="522313"/>
                </a:solidFill>
                <a:latin typeface="Arial"/>
                <a:cs typeface="Arial"/>
              </a:rPr>
              <a:t>helping</a:t>
            </a:r>
            <a:r>
              <a:rPr dirty="0" sz="5900" spc="53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65" b="1">
                <a:solidFill>
                  <a:srgbClr val="522313"/>
                </a:solidFill>
                <a:latin typeface="Arial"/>
                <a:cs typeface="Arial"/>
              </a:rPr>
              <a:t>you </a:t>
            </a:r>
            <a:r>
              <a:rPr dirty="0" sz="5900" spc="75" b="1">
                <a:solidFill>
                  <a:srgbClr val="522313"/>
                </a:solidFill>
                <a:latin typeface="Arial"/>
                <a:cs typeface="Arial"/>
              </a:rPr>
              <a:t>fall</a:t>
            </a:r>
            <a:r>
              <a:rPr dirty="0" sz="5900" spc="18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140" b="1">
                <a:solidFill>
                  <a:srgbClr val="522313"/>
                </a:solidFill>
                <a:latin typeface="Arial"/>
                <a:cs typeface="Arial"/>
              </a:rPr>
              <a:t>asleep</a:t>
            </a:r>
            <a:r>
              <a:rPr dirty="0" sz="5900" spc="434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55" b="1">
                <a:solidFill>
                  <a:srgbClr val="522313"/>
                </a:solidFill>
                <a:latin typeface="Arial"/>
                <a:cs typeface="Arial"/>
              </a:rPr>
              <a:t>faster, </a:t>
            </a:r>
            <a:r>
              <a:rPr dirty="0" sz="5900" spc="110" b="1">
                <a:solidFill>
                  <a:srgbClr val="522313"/>
                </a:solidFill>
                <a:latin typeface="Arial"/>
                <a:cs typeface="Arial"/>
              </a:rPr>
              <a:t>sleep</a:t>
            </a:r>
            <a:r>
              <a:rPr dirty="0" sz="5900" spc="29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b="1">
                <a:solidFill>
                  <a:srgbClr val="522313"/>
                </a:solidFill>
                <a:latin typeface="Arial"/>
                <a:cs typeface="Arial"/>
              </a:rPr>
              <a:t>longer,</a:t>
            </a:r>
            <a:r>
              <a:rPr dirty="0" sz="5900" spc="-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135" b="1">
                <a:solidFill>
                  <a:srgbClr val="522313"/>
                </a:solidFill>
                <a:latin typeface="Arial"/>
                <a:cs typeface="Arial"/>
              </a:rPr>
              <a:t>and</a:t>
            </a:r>
            <a:endParaRPr sz="5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69640" y="7307305"/>
            <a:ext cx="7148830" cy="1969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890">
              <a:lnSpc>
                <a:spcPct val="108100"/>
              </a:lnSpc>
              <a:spcBef>
                <a:spcPts val="95"/>
              </a:spcBef>
            </a:pPr>
            <a:r>
              <a:rPr dirty="0" sz="5900" spc="210" b="1">
                <a:solidFill>
                  <a:srgbClr val="522313"/>
                </a:solidFill>
                <a:latin typeface="Arial"/>
                <a:cs typeface="Arial"/>
              </a:rPr>
              <a:t>wake</a:t>
            </a:r>
            <a:r>
              <a:rPr dirty="0" sz="5900" spc="29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175" b="1">
                <a:solidFill>
                  <a:srgbClr val="522313"/>
                </a:solidFill>
                <a:latin typeface="Arial"/>
                <a:cs typeface="Arial"/>
              </a:rPr>
              <a:t>up</a:t>
            </a:r>
            <a:r>
              <a:rPr dirty="0" sz="5900" spc="10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80" b="1">
                <a:solidFill>
                  <a:srgbClr val="522313"/>
                </a:solidFill>
                <a:latin typeface="Arial"/>
                <a:cs typeface="Arial"/>
              </a:rPr>
              <a:t>less</a:t>
            </a:r>
            <a:r>
              <a:rPr dirty="0" sz="5900" spc="15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235" b="1">
                <a:solidFill>
                  <a:srgbClr val="522313"/>
                </a:solidFill>
                <a:latin typeface="Arial"/>
                <a:cs typeface="Arial"/>
              </a:rPr>
              <a:t>often </a:t>
            </a:r>
            <a:r>
              <a:rPr dirty="0" sz="5900" spc="140" b="1">
                <a:solidFill>
                  <a:srgbClr val="522313"/>
                </a:solidFill>
                <a:latin typeface="Arial"/>
                <a:cs typeface="Arial"/>
              </a:rPr>
              <a:t>during</a:t>
            </a:r>
            <a:r>
              <a:rPr dirty="0" sz="5900" spc="20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260" b="1">
                <a:solidFill>
                  <a:srgbClr val="522313"/>
                </a:solidFill>
                <a:latin typeface="Arial"/>
                <a:cs typeface="Arial"/>
              </a:rPr>
              <a:t>the</a:t>
            </a:r>
            <a:r>
              <a:rPr dirty="0" sz="5900" spc="165" b="1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900" spc="85" b="1">
                <a:solidFill>
                  <a:srgbClr val="522313"/>
                </a:solidFill>
                <a:latin typeface="Arial"/>
                <a:cs typeface="Arial"/>
              </a:rPr>
              <a:t>night.</a:t>
            </a:r>
            <a:endParaRPr sz="5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26478" y="8113359"/>
            <a:ext cx="89535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-50">
                <a:solidFill>
                  <a:srgbClr val="757072"/>
                </a:solidFill>
                <a:latin typeface="Times New Roman"/>
                <a:cs typeface="Times New Roman"/>
              </a:rPr>
              <a:t>,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46969" y="8382809"/>
            <a:ext cx="9334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 i="1">
                <a:solidFill>
                  <a:srgbClr val="8E8E90"/>
                </a:solidFill>
                <a:latin typeface="Arial"/>
                <a:cs typeface="Arial"/>
              </a:rPr>
              <a:t>,ti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658" y="9485053"/>
            <a:ext cx="1847214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0C0A03"/>
                </a:solidFill>
                <a:latin typeface="Arial"/>
                <a:cs typeface="Arial"/>
              </a:rPr>
              <a:t>(Alnawwar</a:t>
            </a:r>
            <a:r>
              <a:rPr dirty="0" sz="1350" spc="220">
                <a:solidFill>
                  <a:srgbClr val="0C0A03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0C0A03"/>
                </a:solidFill>
                <a:latin typeface="Arial"/>
                <a:cs typeface="Arial"/>
              </a:rPr>
              <a:t>et.</a:t>
            </a:r>
            <a:r>
              <a:rPr dirty="0" sz="1350" spc="95">
                <a:solidFill>
                  <a:srgbClr val="0C0A03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0C0A03"/>
                </a:solidFill>
                <a:latin typeface="Arial"/>
                <a:cs typeface="Arial"/>
              </a:rPr>
              <a:t>al</a:t>
            </a:r>
            <a:r>
              <a:rPr dirty="0" sz="1350">
                <a:solidFill>
                  <a:srgbClr val="2D260C"/>
                </a:solidFill>
                <a:latin typeface="Arial"/>
                <a:cs typeface="Arial"/>
              </a:rPr>
              <a:t>,</a:t>
            </a:r>
            <a:r>
              <a:rPr dirty="0" sz="1350" spc="15">
                <a:solidFill>
                  <a:srgbClr val="2D260C"/>
                </a:solidFill>
                <a:latin typeface="Arial"/>
                <a:cs typeface="Arial"/>
              </a:rPr>
              <a:t> </a:t>
            </a:r>
            <a:r>
              <a:rPr dirty="0" sz="1350" spc="-20">
                <a:solidFill>
                  <a:srgbClr val="0C0A03"/>
                </a:solidFill>
                <a:latin typeface="Arial"/>
                <a:cs typeface="Arial"/>
              </a:rPr>
              <a:t>2023)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625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23462" y="3814399"/>
            <a:ext cx="10334625" cy="404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86740" indent="-574040">
              <a:lnSpc>
                <a:spcPct val="100000"/>
              </a:lnSpc>
              <a:spcBef>
                <a:spcPts val="110"/>
              </a:spcBef>
              <a:buChar char="•"/>
              <a:tabLst>
                <a:tab pos="586740" algn="l"/>
              </a:tabLst>
            </a:pPr>
            <a:r>
              <a:rPr dirty="0" sz="4650" spc="90">
                <a:solidFill>
                  <a:srgbClr val="522313"/>
                </a:solidFill>
                <a:latin typeface="Arial"/>
                <a:cs typeface="Arial"/>
              </a:rPr>
              <a:t>Boosts</a:t>
            </a:r>
            <a:r>
              <a:rPr dirty="0" sz="4650" spc="-7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120">
                <a:solidFill>
                  <a:srgbClr val="522313"/>
                </a:solidFill>
                <a:latin typeface="Arial"/>
                <a:cs typeface="Arial"/>
              </a:rPr>
              <a:t>self-</a:t>
            </a:r>
            <a:r>
              <a:rPr dirty="0" sz="4650" spc="175">
                <a:solidFill>
                  <a:srgbClr val="522313"/>
                </a:solidFill>
                <a:latin typeface="Arial"/>
                <a:cs typeface="Arial"/>
              </a:rPr>
              <a:t>esteem</a:t>
            </a:r>
            <a:r>
              <a:rPr dirty="0" sz="4650" spc="31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200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4650" spc="-21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120">
                <a:solidFill>
                  <a:srgbClr val="522313"/>
                </a:solidFill>
                <a:latin typeface="Arial"/>
                <a:cs typeface="Arial"/>
              </a:rPr>
              <a:t>confidence</a:t>
            </a:r>
            <a:endParaRPr sz="4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65"/>
              </a:spcBef>
              <a:buClr>
                <a:srgbClr val="522313"/>
              </a:buClr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586740" indent="-574040">
              <a:lnSpc>
                <a:spcPct val="100000"/>
              </a:lnSpc>
              <a:spcBef>
                <a:spcPts val="5"/>
              </a:spcBef>
              <a:buChar char="•"/>
              <a:tabLst>
                <a:tab pos="586740" algn="l"/>
              </a:tabLst>
            </a:pPr>
            <a:r>
              <a:rPr dirty="0" sz="4650" spc="105">
                <a:solidFill>
                  <a:srgbClr val="522313"/>
                </a:solidFill>
                <a:latin typeface="Arial"/>
                <a:cs typeface="Arial"/>
              </a:rPr>
              <a:t>Builds</a:t>
            </a:r>
            <a:r>
              <a:rPr dirty="0" sz="4650" spc="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90">
                <a:solidFill>
                  <a:srgbClr val="522313"/>
                </a:solidFill>
                <a:latin typeface="Arial"/>
                <a:cs typeface="Arial"/>
              </a:rPr>
              <a:t>resilience</a:t>
            </a:r>
            <a:r>
              <a:rPr dirty="0" sz="4650" spc="-1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225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4650" spc="-29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200">
                <a:solidFill>
                  <a:srgbClr val="522313"/>
                </a:solidFill>
                <a:latin typeface="Arial"/>
                <a:cs typeface="Arial"/>
              </a:rPr>
              <a:t>coping</a:t>
            </a:r>
            <a:r>
              <a:rPr dirty="0" sz="4650" spc="-4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55">
                <a:solidFill>
                  <a:srgbClr val="522313"/>
                </a:solidFill>
                <a:latin typeface="Arial"/>
                <a:cs typeface="Arial"/>
              </a:rPr>
              <a:t>skills</a:t>
            </a:r>
            <a:endParaRPr sz="4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15"/>
              </a:spcBef>
              <a:buClr>
                <a:srgbClr val="522313"/>
              </a:buClr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572135" indent="-559435">
              <a:lnSpc>
                <a:spcPct val="100000"/>
              </a:lnSpc>
              <a:buChar char="•"/>
              <a:tabLst>
                <a:tab pos="572135" algn="l"/>
              </a:tabLst>
            </a:pPr>
            <a:r>
              <a:rPr dirty="0" sz="4650" spc="90">
                <a:solidFill>
                  <a:srgbClr val="522313"/>
                </a:solidFill>
                <a:latin typeface="Arial"/>
                <a:cs typeface="Arial"/>
              </a:rPr>
              <a:t>Strengthens</a:t>
            </a:r>
            <a:r>
              <a:rPr dirty="0" sz="4650" spc="37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130">
                <a:solidFill>
                  <a:srgbClr val="522313"/>
                </a:solidFill>
                <a:latin typeface="Arial"/>
                <a:cs typeface="Arial"/>
              </a:rPr>
              <a:t>social</a:t>
            </a:r>
            <a:r>
              <a:rPr dirty="0" sz="4650" spc="-45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650" spc="125">
                <a:solidFill>
                  <a:srgbClr val="522313"/>
                </a:solidFill>
                <a:latin typeface="Arial"/>
                <a:cs typeface="Arial"/>
              </a:rPr>
              <a:t>connections</a:t>
            </a:r>
            <a:endParaRPr sz="4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62870"/>
            <a:chOff x="0" y="0"/>
            <a:chExt cx="18288000" cy="10262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54277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27748"/>
              <a:ext cx="13984554" cy="4461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427748"/>
              <a:ext cx="18288000" cy="48348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73944"/>
              <a:ext cx="9754396" cy="1344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14527"/>
              <a:ext cx="5859962" cy="855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59960" y="9241801"/>
              <a:ext cx="11317605" cy="0"/>
            </a:xfrm>
            <a:custGeom>
              <a:avLst/>
              <a:gdLst/>
              <a:ahLst/>
              <a:cxnLst/>
              <a:rect l="l" t="t" r="r" b="b"/>
              <a:pathLst>
                <a:path w="11317605" h="0">
                  <a:moveTo>
                    <a:pt x="0" y="0"/>
                  </a:moveTo>
                  <a:lnTo>
                    <a:pt x="2624774" y="0"/>
                  </a:lnTo>
                </a:path>
                <a:path w="11317605" h="0">
                  <a:moveTo>
                    <a:pt x="3894432" y="0"/>
                  </a:moveTo>
                  <a:lnTo>
                    <a:pt x="7147931" y="0"/>
                  </a:lnTo>
                </a:path>
                <a:path w="11317605" h="0">
                  <a:moveTo>
                    <a:pt x="8124591" y="0"/>
                  </a:moveTo>
                  <a:lnTo>
                    <a:pt x="11317049" y="0"/>
                  </a:lnTo>
                </a:path>
              </a:pathLst>
            </a:custGeom>
            <a:ln w="122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91740" y="9364047"/>
              <a:ext cx="3168650" cy="0"/>
            </a:xfrm>
            <a:custGeom>
              <a:avLst/>
              <a:gdLst/>
              <a:ahLst/>
              <a:cxnLst/>
              <a:rect l="l" t="t" r="r" b="b"/>
              <a:pathLst>
                <a:path w="3168650" h="0">
                  <a:moveTo>
                    <a:pt x="0" y="0"/>
                  </a:moveTo>
                  <a:lnTo>
                    <a:pt x="3168041" y="0"/>
                  </a:lnTo>
                </a:path>
              </a:pathLst>
            </a:custGeom>
            <a:ln w="1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132519" y="5575583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7895" y="0"/>
                  </a:lnTo>
                </a:path>
              </a:pathLst>
            </a:custGeom>
            <a:ln w="16226">
              <a:solidFill>
                <a:srgbClr val="ABBEDA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5449923" y="5249617"/>
            <a:ext cx="118110" cy="434340"/>
          </a:xfrm>
          <a:prstGeom prst="rect">
            <a:avLst/>
          </a:prstGeom>
          <a:solidFill>
            <a:srgbClr val="DDEDF6"/>
          </a:solidFill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500" spc="-50">
                <a:solidFill>
                  <a:srgbClr val="ACBFDB"/>
                </a:solidFill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132510" y="5431397"/>
            <a:ext cx="317500" cy="252095"/>
          </a:xfrm>
          <a:custGeom>
            <a:avLst/>
            <a:gdLst/>
            <a:ahLst/>
            <a:cxnLst/>
            <a:rect l="l" t="t" r="r" b="b"/>
            <a:pathLst>
              <a:path w="317500" h="252095">
                <a:moveTo>
                  <a:pt x="317414" y="251898"/>
                </a:moveTo>
                <a:lnTo>
                  <a:pt x="0" y="251898"/>
                </a:lnTo>
                <a:lnTo>
                  <a:pt x="0" y="0"/>
                </a:lnTo>
                <a:lnTo>
                  <a:pt x="317414" y="0"/>
                </a:lnTo>
                <a:lnTo>
                  <a:pt x="317414" y="251898"/>
                </a:lnTo>
                <a:close/>
              </a:path>
            </a:pathLst>
          </a:custGeom>
          <a:solidFill>
            <a:srgbClr val="DDED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42896" y="5821004"/>
            <a:ext cx="2019300" cy="1492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835">
              <a:lnSpc>
                <a:spcPct val="130100"/>
              </a:lnSpc>
              <a:spcBef>
                <a:spcPts val="95"/>
              </a:spcBef>
            </a:pPr>
            <a:r>
              <a:rPr dirty="0" sz="3700" spc="80" b="1">
                <a:solidFill>
                  <a:srgbClr val="542616"/>
                </a:solidFill>
                <a:latin typeface="Arial"/>
                <a:cs typeface="Arial"/>
              </a:rPr>
              <a:t>Aerobic </a:t>
            </a:r>
            <a:r>
              <a:rPr dirty="0" sz="3700" spc="40" b="1">
                <a:solidFill>
                  <a:srgbClr val="542616"/>
                </a:solidFill>
                <a:latin typeface="Arial"/>
                <a:cs typeface="Arial"/>
              </a:rPr>
              <a:t>Exercise</a:t>
            </a:r>
            <a:endParaRPr sz="3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6260" y="7758337"/>
            <a:ext cx="3206115" cy="12420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700" marR="5080" indent="-10795">
              <a:lnSpc>
                <a:spcPct val="117600"/>
              </a:lnSpc>
              <a:spcBef>
                <a:spcPts val="145"/>
              </a:spcBef>
            </a:pPr>
            <a:r>
              <a:rPr dirty="0" sz="2250" spc="70">
                <a:solidFill>
                  <a:srgbClr val="542616"/>
                </a:solidFill>
                <a:latin typeface="Arial"/>
                <a:cs typeface="Arial"/>
              </a:rPr>
              <a:t>any</a:t>
            </a:r>
            <a:r>
              <a:rPr dirty="0" sz="2250" spc="-8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120">
                <a:solidFill>
                  <a:srgbClr val="542616"/>
                </a:solidFill>
                <a:latin typeface="Arial"/>
                <a:cs typeface="Arial"/>
              </a:rPr>
              <a:t>form</a:t>
            </a:r>
            <a:r>
              <a:rPr dirty="0" sz="2250" spc="-5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100">
                <a:solidFill>
                  <a:srgbClr val="542616"/>
                </a:solidFill>
                <a:latin typeface="Arial"/>
                <a:cs typeface="Arial"/>
              </a:rPr>
              <a:t>of</a:t>
            </a:r>
            <a:r>
              <a:rPr dirty="0" sz="2250" spc="-6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542616"/>
                </a:solidFill>
                <a:latin typeface="Arial"/>
                <a:cs typeface="Arial"/>
              </a:rPr>
              <a:t>activity</a:t>
            </a:r>
            <a:r>
              <a:rPr dirty="0" sz="2250" spc="-5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542616"/>
                </a:solidFill>
                <a:latin typeface="Arial"/>
                <a:cs typeface="Arial"/>
              </a:rPr>
              <a:t>that </a:t>
            </a:r>
            <a:r>
              <a:rPr dirty="0" sz="2250">
                <a:solidFill>
                  <a:srgbClr val="542616"/>
                </a:solidFill>
                <a:latin typeface="Arial"/>
                <a:cs typeface="Arial"/>
              </a:rPr>
              <a:t>increases</a:t>
            </a:r>
            <a:r>
              <a:rPr dirty="0" sz="2250" spc="204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>
                <a:solidFill>
                  <a:srgbClr val="542616"/>
                </a:solidFill>
                <a:latin typeface="Arial"/>
                <a:cs typeface="Arial"/>
              </a:rPr>
              <a:t>the</a:t>
            </a:r>
            <a:r>
              <a:rPr dirty="0" sz="2250" spc="36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542616"/>
                </a:solidFill>
                <a:latin typeface="Arial"/>
                <a:cs typeface="Arial"/>
              </a:rPr>
              <a:t>heart</a:t>
            </a:r>
            <a:r>
              <a:rPr dirty="0" sz="2250" spc="10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542616"/>
                </a:solidFill>
                <a:latin typeface="Arial"/>
                <a:cs typeface="Arial"/>
              </a:rPr>
              <a:t>rate </a:t>
            </a:r>
            <a:r>
              <a:rPr dirty="0" sz="2250" spc="120">
                <a:solidFill>
                  <a:srgbClr val="542616"/>
                </a:solidFill>
                <a:latin typeface="Arial"/>
                <a:cs typeface="Arial"/>
              </a:rPr>
              <a:t>and</a:t>
            </a:r>
            <a:r>
              <a:rPr dirty="0" sz="2250" spc="-11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542616"/>
                </a:solidFill>
                <a:latin typeface="Arial"/>
                <a:cs typeface="Arial"/>
              </a:rPr>
              <a:t>breathing</a:t>
            </a:r>
            <a:endParaRPr sz="2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0872" y="5814892"/>
            <a:ext cx="2636520" cy="316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5720" marR="48895">
              <a:lnSpc>
                <a:spcPct val="126800"/>
              </a:lnSpc>
              <a:spcBef>
                <a:spcPts val="100"/>
              </a:spcBef>
            </a:pPr>
            <a:r>
              <a:rPr dirty="0" sz="3700" spc="-10" b="1">
                <a:solidFill>
                  <a:srgbClr val="542616"/>
                </a:solidFill>
                <a:latin typeface="Arial"/>
                <a:cs typeface="Arial"/>
              </a:rPr>
              <a:t>Resistance Training</a:t>
            </a:r>
            <a:endParaRPr sz="3700">
              <a:latin typeface="Arial"/>
              <a:cs typeface="Arial"/>
            </a:endParaRPr>
          </a:p>
          <a:p>
            <a:pPr algn="ctr" marL="12065" marR="5080" indent="12065">
              <a:lnSpc>
                <a:spcPct val="117100"/>
              </a:lnSpc>
              <a:spcBef>
                <a:spcPts val="830"/>
              </a:spcBef>
            </a:pPr>
            <a:r>
              <a:rPr dirty="0" sz="2250">
                <a:solidFill>
                  <a:srgbClr val="542616"/>
                </a:solidFill>
                <a:latin typeface="Arial"/>
                <a:cs typeface="Arial"/>
              </a:rPr>
              <a:t>uses</a:t>
            </a:r>
            <a:r>
              <a:rPr dirty="0" sz="2250" spc="-1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85">
                <a:solidFill>
                  <a:srgbClr val="542616"/>
                </a:solidFill>
                <a:latin typeface="Arial"/>
                <a:cs typeface="Arial"/>
              </a:rPr>
              <a:t>weights</a:t>
            </a:r>
            <a:r>
              <a:rPr dirty="0" sz="2250" spc="15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35">
                <a:solidFill>
                  <a:srgbClr val="542616"/>
                </a:solidFill>
                <a:latin typeface="Arial"/>
                <a:cs typeface="Arial"/>
              </a:rPr>
              <a:t>or </a:t>
            </a:r>
            <a:r>
              <a:rPr dirty="0" sz="2250">
                <a:solidFill>
                  <a:srgbClr val="542616"/>
                </a:solidFill>
                <a:latin typeface="Arial"/>
                <a:cs typeface="Arial"/>
              </a:rPr>
              <a:t>resistance</a:t>
            </a:r>
            <a:r>
              <a:rPr dirty="0" sz="2250" spc="27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542616"/>
                </a:solidFill>
                <a:latin typeface="Arial"/>
                <a:cs typeface="Arial"/>
              </a:rPr>
              <a:t>bands</a:t>
            </a:r>
            <a:r>
              <a:rPr dirty="0" sz="2250" spc="229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25">
                <a:solidFill>
                  <a:srgbClr val="542616"/>
                </a:solidFill>
                <a:latin typeface="Arial"/>
                <a:cs typeface="Arial"/>
              </a:rPr>
              <a:t>to </a:t>
            </a:r>
            <a:r>
              <a:rPr dirty="0" sz="2250" spc="90">
                <a:solidFill>
                  <a:srgbClr val="542616"/>
                </a:solidFill>
                <a:latin typeface="Arial"/>
                <a:cs typeface="Arial"/>
              </a:rPr>
              <a:t>encourage</a:t>
            </a:r>
            <a:r>
              <a:rPr dirty="0" sz="2250" spc="2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100">
                <a:solidFill>
                  <a:srgbClr val="542616"/>
                </a:solidFill>
                <a:latin typeface="Arial"/>
                <a:cs typeface="Arial"/>
              </a:rPr>
              <a:t>muscle </a:t>
            </a:r>
            <a:r>
              <a:rPr dirty="0" sz="2250" spc="90">
                <a:solidFill>
                  <a:srgbClr val="542616"/>
                </a:solidFill>
                <a:latin typeface="Arial"/>
                <a:cs typeface="Arial"/>
              </a:rPr>
              <a:t>development</a:t>
            </a:r>
            <a:endParaRPr sz="2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8937" y="5995204"/>
            <a:ext cx="3286125" cy="2907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1905">
              <a:lnSpc>
                <a:spcPct val="100000"/>
              </a:lnSpc>
              <a:spcBef>
                <a:spcPts val="110"/>
              </a:spcBef>
            </a:pPr>
            <a:r>
              <a:rPr dirty="0" sz="3700" spc="-20" b="1">
                <a:solidFill>
                  <a:srgbClr val="542616"/>
                </a:solidFill>
                <a:latin typeface="Arial"/>
                <a:cs typeface="Arial"/>
              </a:rPr>
              <a:t>Yoga</a:t>
            </a:r>
            <a:endParaRPr sz="3700">
              <a:latin typeface="Arial"/>
              <a:cs typeface="Arial"/>
            </a:endParaRPr>
          </a:p>
          <a:p>
            <a:pPr algn="ctr" marL="12700" marR="5080">
              <a:lnSpc>
                <a:spcPct val="117200"/>
              </a:lnSpc>
              <a:spcBef>
                <a:spcPts val="2415"/>
              </a:spcBef>
            </a:pPr>
            <a:r>
              <a:rPr dirty="0" sz="2250" spc="120">
                <a:solidFill>
                  <a:srgbClr val="542616"/>
                </a:solidFill>
                <a:latin typeface="Arial"/>
                <a:cs typeface="Arial"/>
              </a:rPr>
              <a:t>mind-</a:t>
            </a:r>
            <a:r>
              <a:rPr dirty="0" sz="2250" spc="130">
                <a:solidFill>
                  <a:srgbClr val="542616"/>
                </a:solidFill>
                <a:latin typeface="Arial"/>
                <a:cs typeface="Arial"/>
              </a:rPr>
              <a:t>body</a:t>
            </a:r>
            <a:r>
              <a:rPr dirty="0" sz="2250" spc="8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542616"/>
                </a:solidFill>
                <a:latin typeface="Arial"/>
                <a:cs typeface="Arial"/>
              </a:rPr>
              <a:t>practice</a:t>
            </a:r>
            <a:r>
              <a:rPr dirty="0" sz="2250" spc="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542616"/>
                </a:solidFill>
                <a:latin typeface="Arial"/>
                <a:cs typeface="Arial"/>
              </a:rPr>
              <a:t>that </a:t>
            </a:r>
            <a:r>
              <a:rPr dirty="0" sz="2250" spc="95">
                <a:solidFill>
                  <a:srgbClr val="542616"/>
                </a:solidFill>
                <a:latin typeface="Arial"/>
                <a:cs typeface="Arial"/>
              </a:rPr>
              <a:t>combines</a:t>
            </a:r>
            <a:r>
              <a:rPr dirty="0" sz="2250" spc="5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542616"/>
                </a:solidFill>
                <a:latin typeface="Arial"/>
                <a:cs typeface="Arial"/>
              </a:rPr>
              <a:t>physical </a:t>
            </a:r>
            <a:r>
              <a:rPr dirty="0" sz="2250" spc="55">
                <a:solidFill>
                  <a:srgbClr val="542616"/>
                </a:solidFill>
                <a:latin typeface="Arial"/>
                <a:cs typeface="Arial"/>
              </a:rPr>
              <a:t>posture,</a:t>
            </a:r>
            <a:r>
              <a:rPr dirty="0" sz="2250" spc="4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542616"/>
                </a:solidFill>
                <a:latin typeface="Arial"/>
                <a:cs typeface="Arial"/>
              </a:rPr>
              <a:t>breathing </a:t>
            </a:r>
            <a:r>
              <a:rPr dirty="0" sz="2250">
                <a:solidFill>
                  <a:srgbClr val="542616"/>
                </a:solidFill>
                <a:latin typeface="Arial"/>
                <a:cs typeface="Arial"/>
              </a:rPr>
              <a:t>exercises,</a:t>
            </a:r>
            <a:r>
              <a:rPr dirty="0" sz="2250" spc="204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542616"/>
                </a:solidFill>
                <a:latin typeface="Arial"/>
                <a:cs typeface="Arial"/>
              </a:rPr>
              <a:t>and </a:t>
            </a:r>
            <a:r>
              <a:rPr dirty="0" sz="2250" spc="75">
                <a:solidFill>
                  <a:srgbClr val="542616"/>
                </a:solidFill>
                <a:latin typeface="Arial"/>
                <a:cs typeface="Arial"/>
              </a:rPr>
              <a:t>meditation</a:t>
            </a:r>
            <a:endParaRPr sz="2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67282" y="5880852"/>
            <a:ext cx="3210560" cy="302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86360" marR="44450">
              <a:lnSpc>
                <a:spcPct val="127699"/>
              </a:lnSpc>
              <a:spcBef>
                <a:spcPts val="95"/>
              </a:spcBef>
            </a:pPr>
            <a:r>
              <a:rPr dirty="0" sz="2450" spc="105" b="1">
                <a:solidFill>
                  <a:srgbClr val="542616"/>
                </a:solidFill>
                <a:latin typeface="Arial"/>
                <a:cs typeface="Arial"/>
              </a:rPr>
              <a:t>Mindfulness-</a:t>
            </a:r>
            <a:r>
              <a:rPr dirty="0" sz="2450" spc="110" b="1">
                <a:solidFill>
                  <a:srgbClr val="542616"/>
                </a:solidFill>
                <a:latin typeface="Arial"/>
                <a:cs typeface="Arial"/>
              </a:rPr>
              <a:t>based </a:t>
            </a:r>
            <a:r>
              <a:rPr dirty="0" sz="2450" spc="-10" b="1">
                <a:solidFill>
                  <a:srgbClr val="542616"/>
                </a:solidFill>
                <a:latin typeface="Arial"/>
                <a:cs typeface="Arial"/>
              </a:rPr>
              <a:t>Exercises</a:t>
            </a:r>
            <a:endParaRPr sz="2450">
              <a:latin typeface="Arial"/>
              <a:cs typeface="Arial"/>
            </a:endParaRPr>
          </a:p>
          <a:p>
            <a:pPr algn="ctr" marL="12065" marR="5080">
              <a:lnSpc>
                <a:spcPct val="117200"/>
              </a:lnSpc>
              <a:spcBef>
                <a:spcPts val="265"/>
              </a:spcBef>
            </a:pPr>
            <a:r>
              <a:rPr dirty="0" sz="2250" spc="60">
                <a:solidFill>
                  <a:srgbClr val="542616"/>
                </a:solidFill>
                <a:latin typeface="Arial"/>
                <a:cs typeface="Arial"/>
              </a:rPr>
              <a:t>tai</a:t>
            </a:r>
            <a:r>
              <a:rPr dirty="0" sz="2250" spc="-7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542616"/>
                </a:solidFill>
                <a:latin typeface="Arial"/>
                <a:cs typeface="Arial"/>
              </a:rPr>
              <a:t>chi</a:t>
            </a:r>
            <a:r>
              <a:rPr dirty="0" sz="2250" spc="-8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542616"/>
                </a:solidFill>
                <a:latin typeface="Arial"/>
                <a:cs typeface="Arial"/>
              </a:rPr>
              <a:t>or</a:t>
            </a:r>
            <a:r>
              <a:rPr dirty="0" sz="2250" spc="-4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542616"/>
                </a:solidFill>
                <a:latin typeface="Arial"/>
                <a:cs typeface="Arial"/>
              </a:rPr>
              <a:t>qigong</a:t>
            </a:r>
            <a:r>
              <a:rPr dirty="0" sz="2250" spc="-7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542616"/>
                </a:solidFill>
                <a:latin typeface="Arial"/>
                <a:cs typeface="Arial"/>
              </a:rPr>
              <a:t>involve </a:t>
            </a:r>
            <a:r>
              <a:rPr dirty="0" sz="2250">
                <a:solidFill>
                  <a:srgbClr val="542616"/>
                </a:solidFill>
                <a:latin typeface="Arial"/>
                <a:cs typeface="Arial"/>
              </a:rPr>
              <a:t>slow,</a:t>
            </a:r>
            <a:r>
              <a:rPr dirty="0" sz="2250" spc="7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542616"/>
                </a:solidFill>
                <a:latin typeface="Arial"/>
                <a:cs typeface="Arial"/>
              </a:rPr>
              <a:t>deliberate </a:t>
            </a:r>
            <a:r>
              <a:rPr dirty="0" sz="2250" spc="100">
                <a:solidFill>
                  <a:srgbClr val="542616"/>
                </a:solidFill>
                <a:latin typeface="Arial"/>
                <a:cs typeface="Arial"/>
              </a:rPr>
              <a:t>movements</a:t>
            </a:r>
            <a:r>
              <a:rPr dirty="0" sz="2250" spc="5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105">
                <a:solidFill>
                  <a:srgbClr val="542616"/>
                </a:solidFill>
                <a:latin typeface="Arial"/>
                <a:cs typeface="Arial"/>
              </a:rPr>
              <a:t>and</a:t>
            </a:r>
            <a:r>
              <a:rPr dirty="0" sz="2250" spc="-7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542616"/>
                </a:solidFill>
                <a:latin typeface="Arial"/>
                <a:cs typeface="Arial"/>
              </a:rPr>
              <a:t>focus </a:t>
            </a:r>
            <a:r>
              <a:rPr dirty="0" sz="2250" spc="95">
                <a:solidFill>
                  <a:srgbClr val="542616"/>
                </a:solidFill>
                <a:latin typeface="Arial"/>
                <a:cs typeface="Arial"/>
              </a:rPr>
              <a:t>on</a:t>
            </a:r>
            <a:r>
              <a:rPr dirty="0" sz="2250" spc="1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542616"/>
                </a:solidFill>
                <a:latin typeface="Arial"/>
                <a:cs typeface="Arial"/>
              </a:rPr>
              <a:t>breathing</a:t>
            </a:r>
            <a:r>
              <a:rPr dirty="0" sz="2250" spc="75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120">
                <a:solidFill>
                  <a:srgbClr val="542616"/>
                </a:solidFill>
                <a:latin typeface="Arial"/>
                <a:cs typeface="Arial"/>
              </a:rPr>
              <a:t>and</a:t>
            </a:r>
            <a:r>
              <a:rPr dirty="0" sz="2250" spc="-100">
                <a:solidFill>
                  <a:srgbClr val="542616"/>
                </a:solidFill>
                <a:latin typeface="Arial"/>
                <a:cs typeface="Arial"/>
              </a:rPr>
              <a:t> </a:t>
            </a:r>
            <a:r>
              <a:rPr dirty="0" sz="2250" spc="110">
                <a:solidFill>
                  <a:srgbClr val="542616"/>
                </a:solidFill>
                <a:latin typeface="Arial"/>
                <a:cs typeface="Arial"/>
              </a:rPr>
              <a:t>body </a:t>
            </a:r>
            <a:r>
              <a:rPr dirty="0" sz="2250" spc="-10">
                <a:solidFill>
                  <a:srgbClr val="542616"/>
                </a:solidFill>
                <a:latin typeface="Arial"/>
                <a:cs typeface="Arial"/>
              </a:rPr>
              <a:t>awareness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194" y="495151"/>
            <a:ext cx="628725" cy="5684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9066" y="1308083"/>
            <a:ext cx="689766" cy="8862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5079" y="1320307"/>
            <a:ext cx="946139" cy="8618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4990" y="1338643"/>
            <a:ext cx="2978814" cy="8557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2781" y="1314195"/>
            <a:ext cx="744703" cy="88016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081506" y="1063592"/>
            <a:ext cx="0" cy="6069965"/>
          </a:xfrm>
          <a:custGeom>
            <a:avLst/>
            <a:gdLst/>
            <a:ahLst/>
            <a:cxnLst/>
            <a:rect l="l" t="t" r="r" b="b"/>
            <a:pathLst>
              <a:path w="0" h="6069965">
                <a:moveTo>
                  <a:pt x="0" y="6069478"/>
                </a:moveTo>
                <a:lnTo>
                  <a:pt x="0" y="0"/>
                </a:lnTo>
              </a:path>
            </a:pathLst>
          </a:custGeom>
          <a:ln w="3175">
            <a:solidFill>
              <a:srgbClr val="8064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970546" y="4009703"/>
            <a:ext cx="0" cy="5336540"/>
          </a:xfrm>
          <a:custGeom>
            <a:avLst/>
            <a:gdLst/>
            <a:ahLst/>
            <a:cxnLst/>
            <a:rect l="l" t="t" r="r" b="b"/>
            <a:pathLst>
              <a:path w="0" h="5336540">
                <a:moveTo>
                  <a:pt x="0" y="5336006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91919" y="519600"/>
            <a:ext cx="11701780" cy="0"/>
          </a:xfrm>
          <a:custGeom>
            <a:avLst/>
            <a:gdLst/>
            <a:ahLst/>
            <a:cxnLst/>
            <a:rect l="l" t="t" r="r" b="b"/>
            <a:pathLst>
              <a:path w="11701780" h="0">
                <a:moveTo>
                  <a:pt x="0" y="0"/>
                </a:moveTo>
                <a:lnTo>
                  <a:pt x="11701609" y="0"/>
                </a:lnTo>
              </a:path>
            </a:pathLst>
          </a:custGeom>
          <a:ln w="3175">
            <a:solidFill>
              <a:srgbClr val="8064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38418" y="7670949"/>
            <a:ext cx="8472805" cy="0"/>
          </a:xfrm>
          <a:custGeom>
            <a:avLst/>
            <a:gdLst/>
            <a:ahLst/>
            <a:cxnLst/>
            <a:rect l="l" t="t" r="r" b="b"/>
            <a:pathLst>
              <a:path w="8472805" h="0">
                <a:moveTo>
                  <a:pt x="0" y="0"/>
                </a:moveTo>
                <a:lnTo>
                  <a:pt x="8472526" y="0"/>
                </a:lnTo>
              </a:path>
            </a:pathLst>
          </a:custGeom>
          <a:ln w="3175">
            <a:solidFill>
              <a:srgbClr val="8064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92608" y="1750235"/>
            <a:ext cx="222885" cy="682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-50">
                <a:solidFill>
                  <a:srgbClr val="522313"/>
                </a:solidFill>
                <a:latin typeface="Arial"/>
                <a:cs typeface="Arial"/>
              </a:rPr>
              <a:t>•</a:t>
            </a:r>
            <a:endParaRPr sz="4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84355" y="2253079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 h="0">
                <a:moveTo>
                  <a:pt x="0" y="0"/>
                </a:moveTo>
                <a:lnTo>
                  <a:pt x="385772" y="0"/>
                </a:lnTo>
              </a:path>
            </a:pathLst>
          </a:custGeom>
          <a:ln w="49672">
            <a:solidFill>
              <a:srgbClr val="512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9081433" y="1318813"/>
            <a:ext cx="1851660" cy="972819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60095" algn="l"/>
                <a:tab pos="1790064" algn="l"/>
              </a:tabLst>
            </a:pPr>
            <a:r>
              <a:rPr dirty="0" sz="6200" spc="-3425">
                <a:solidFill>
                  <a:srgbClr val="522313"/>
                </a:solidFill>
              </a:rPr>
              <a:t>o</a:t>
            </a:r>
            <a:r>
              <a:rPr dirty="0" sz="6200">
                <a:solidFill>
                  <a:srgbClr val="522313"/>
                </a:solidFill>
              </a:rPr>
              <a:t>	</a:t>
            </a:r>
            <a:r>
              <a:rPr dirty="0" sz="6200" spc="-3125">
                <a:solidFill>
                  <a:srgbClr val="522313"/>
                </a:solidFill>
              </a:rPr>
              <a:t>a</a:t>
            </a:r>
            <a:r>
              <a:rPr dirty="0" sz="6200">
                <a:solidFill>
                  <a:srgbClr val="522313"/>
                </a:solidFill>
              </a:rPr>
              <a:t>	</a:t>
            </a:r>
            <a:r>
              <a:rPr dirty="0" sz="6200" spc="-3125">
                <a:solidFill>
                  <a:srgbClr val="522313"/>
                </a:solidFill>
              </a:rPr>
              <a:t>s</a:t>
            </a:r>
            <a:endParaRPr sz="6200"/>
          </a:p>
        </p:txBody>
      </p:sp>
      <p:sp>
        <p:nvSpPr>
          <p:cNvPr id="14" name="object 14"/>
          <p:cNvSpPr txBox="1"/>
          <p:nvPr/>
        </p:nvSpPr>
        <p:spPr>
          <a:xfrm>
            <a:off x="2684586" y="3085767"/>
            <a:ext cx="5883910" cy="387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305" marR="2753995" indent="-15240">
              <a:lnSpc>
                <a:spcPct val="116599"/>
              </a:lnSpc>
              <a:spcBef>
                <a:spcPts val="95"/>
              </a:spcBef>
            </a:pPr>
            <a:r>
              <a:rPr dirty="0" sz="4300" spc="-10">
                <a:solidFill>
                  <a:srgbClr val="522313"/>
                </a:solidFill>
                <a:latin typeface="Arial"/>
                <a:cs typeface="Arial"/>
              </a:rPr>
              <a:t>Specific: </a:t>
            </a:r>
            <a:r>
              <a:rPr dirty="0" sz="4300" spc="45">
                <a:solidFill>
                  <a:srgbClr val="522313"/>
                </a:solidFill>
                <a:latin typeface="Arial"/>
                <a:cs typeface="Arial"/>
              </a:rPr>
              <a:t>Measurable:</a:t>
            </a:r>
            <a:endParaRPr sz="4300">
              <a:latin typeface="Arial"/>
              <a:cs typeface="Arial"/>
            </a:endParaRPr>
          </a:p>
          <a:p>
            <a:pPr marL="24765" marR="5080" indent="1270">
              <a:lnSpc>
                <a:spcPts val="6110"/>
              </a:lnSpc>
              <a:spcBef>
                <a:spcPts val="365"/>
              </a:spcBef>
            </a:pPr>
            <a:r>
              <a:rPr dirty="0" sz="4300" spc="140">
                <a:solidFill>
                  <a:srgbClr val="522313"/>
                </a:solidFill>
                <a:latin typeface="Arial"/>
                <a:cs typeface="Arial"/>
              </a:rPr>
              <a:t>Achievable/Attainable: </a:t>
            </a:r>
            <a:r>
              <a:rPr dirty="0" sz="4300" spc="-10">
                <a:solidFill>
                  <a:srgbClr val="522313"/>
                </a:solidFill>
                <a:latin typeface="Arial"/>
                <a:cs typeface="Arial"/>
              </a:rPr>
              <a:t>Relevant:</a:t>
            </a:r>
            <a:endParaRPr sz="4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4300" spc="170">
                <a:solidFill>
                  <a:srgbClr val="522313"/>
                </a:solidFill>
                <a:latin typeface="Arial"/>
                <a:cs typeface="Arial"/>
              </a:rPr>
              <a:t>Time-</a:t>
            </a:r>
            <a:r>
              <a:rPr dirty="0" sz="4300" spc="160">
                <a:solidFill>
                  <a:srgbClr val="522313"/>
                </a:solidFill>
                <a:latin typeface="Arial"/>
                <a:cs typeface="Arial"/>
              </a:rPr>
              <a:t>bound: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99997" cy="7035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59060" y="3832448"/>
            <a:ext cx="1928939" cy="22554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074682" y="4095275"/>
            <a:ext cx="0" cy="5195570"/>
          </a:xfrm>
          <a:custGeom>
            <a:avLst/>
            <a:gdLst/>
            <a:ahLst/>
            <a:cxnLst/>
            <a:rect l="l" t="t" r="r" b="b"/>
            <a:pathLst>
              <a:path w="0" h="5195570">
                <a:moveTo>
                  <a:pt x="0" y="5195424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61576" y="3820223"/>
            <a:ext cx="9003665" cy="0"/>
          </a:xfrm>
          <a:custGeom>
            <a:avLst/>
            <a:gdLst/>
            <a:ahLst/>
            <a:cxnLst/>
            <a:rect l="l" t="t" r="r" b="b"/>
            <a:pathLst>
              <a:path w="9003665" h="0">
                <a:moveTo>
                  <a:pt x="0" y="0"/>
                </a:moveTo>
                <a:lnTo>
                  <a:pt x="9003585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49367" y="9571863"/>
            <a:ext cx="7472045" cy="0"/>
          </a:xfrm>
          <a:custGeom>
            <a:avLst/>
            <a:gdLst/>
            <a:ahLst/>
            <a:cxnLst/>
            <a:rect l="l" t="t" r="r" b="b"/>
            <a:pathLst>
              <a:path w="7472044" h="0">
                <a:moveTo>
                  <a:pt x="0" y="0"/>
                </a:moveTo>
                <a:lnTo>
                  <a:pt x="7471450" y="0"/>
                </a:lnTo>
              </a:path>
            </a:pathLst>
          </a:custGeom>
          <a:ln w="18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78165" y="4052522"/>
            <a:ext cx="9252585" cy="5300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0375" marR="59690" indent="-448309">
              <a:lnSpc>
                <a:spcPct val="118900"/>
              </a:lnSpc>
              <a:spcBef>
                <a:spcPts val="100"/>
              </a:spcBef>
              <a:buChar char="•"/>
              <a:tabLst>
                <a:tab pos="460375" algn="l"/>
                <a:tab pos="467995" algn="l"/>
              </a:tabLst>
            </a:pPr>
            <a:r>
              <a:rPr dirty="0" sz="2900">
                <a:solidFill>
                  <a:srgbClr val="522313"/>
                </a:solidFill>
                <a:latin typeface="Arial"/>
                <a:cs typeface="Arial"/>
              </a:rPr>
              <a:t>	Master's</a:t>
            </a:r>
            <a:r>
              <a:rPr dirty="0" sz="2900" spc="23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522313"/>
                </a:solidFill>
                <a:latin typeface="Arial"/>
                <a:cs typeface="Arial"/>
              </a:rPr>
              <a:t>Degree</a:t>
            </a:r>
            <a:r>
              <a:rPr dirty="0" sz="2900" spc="1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85">
                <a:solidFill>
                  <a:srgbClr val="522313"/>
                </a:solidFill>
                <a:latin typeface="Arial"/>
                <a:cs typeface="Arial"/>
              </a:rPr>
              <a:t>in</a:t>
            </a:r>
            <a:r>
              <a:rPr dirty="0" sz="2900" spc="-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120">
                <a:solidFill>
                  <a:srgbClr val="522313"/>
                </a:solidFill>
                <a:latin typeface="Arial"/>
                <a:cs typeface="Arial"/>
              </a:rPr>
              <a:t>Occupational</a:t>
            </a:r>
            <a:r>
              <a:rPr dirty="0" sz="2900" spc="-13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522313"/>
                </a:solidFill>
                <a:latin typeface="Arial"/>
                <a:cs typeface="Arial"/>
              </a:rPr>
              <a:t>Therapy,</a:t>
            </a:r>
            <a:r>
              <a:rPr dirty="0" sz="2900" spc="18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50">
                <a:solidFill>
                  <a:srgbClr val="522313"/>
                </a:solidFill>
                <a:latin typeface="Arial"/>
                <a:cs typeface="Arial"/>
              </a:rPr>
              <a:t>Gannon </a:t>
            </a:r>
            <a:r>
              <a:rPr dirty="0" sz="2900" spc="85">
                <a:solidFill>
                  <a:srgbClr val="522313"/>
                </a:solidFill>
                <a:latin typeface="Arial"/>
                <a:cs typeface="Arial"/>
              </a:rPr>
              <a:t>University</a:t>
            </a:r>
            <a:r>
              <a:rPr dirty="0" sz="290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400" spc="185">
                <a:solidFill>
                  <a:srgbClr val="522313"/>
                </a:solidFill>
                <a:latin typeface="Arial"/>
                <a:cs typeface="Arial"/>
              </a:rPr>
              <a:t>(2024)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5"/>
              </a:spcBef>
              <a:buClr>
                <a:srgbClr val="522313"/>
              </a:buClr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466725" indent="-454025">
              <a:lnSpc>
                <a:spcPct val="100000"/>
              </a:lnSpc>
              <a:spcBef>
                <a:spcPts val="5"/>
              </a:spcBef>
              <a:buChar char="•"/>
              <a:tabLst>
                <a:tab pos="466725" algn="l"/>
              </a:tabLst>
            </a:pPr>
            <a:r>
              <a:rPr dirty="0" sz="2900" spc="140">
                <a:solidFill>
                  <a:srgbClr val="522313"/>
                </a:solidFill>
                <a:latin typeface="Arial"/>
                <a:cs typeface="Arial"/>
              </a:rPr>
              <a:t>Employed</a:t>
            </a:r>
            <a:r>
              <a:rPr dirty="0" sz="2900" spc="1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160">
                <a:solidFill>
                  <a:srgbClr val="522313"/>
                </a:solidFill>
                <a:latin typeface="Arial"/>
                <a:cs typeface="Arial"/>
              </a:rPr>
              <a:t>with</a:t>
            </a:r>
            <a:r>
              <a:rPr dirty="0" sz="2900" spc="-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85">
                <a:solidFill>
                  <a:srgbClr val="522313"/>
                </a:solidFill>
                <a:latin typeface="Arial"/>
                <a:cs typeface="Arial"/>
              </a:rPr>
              <a:t>University</a:t>
            </a:r>
            <a:r>
              <a:rPr dirty="0" sz="2900" spc="3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313"/>
                </a:solidFill>
                <a:latin typeface="Arial"/>
                <a:cs typeface="Arial"/>
              </a:rPr>
              <a:t>Hospitals</a:t>
            </a:r>
            <a:r>
              <a:rPr dirty="0" sz="2900" spc="3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522313"/>
                </a:solidFill>
                <a:latin typeface="Arial"/>
                <a:cs typeface="Arial"/>
              </a:rPr>
              <a:t>since</a:t>
            </a:r>
            <a:r>
              <a:rPr dirty="0" sz="2900" spc="5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400" spc="265">
                <a:solidFill>
                  <a:srgbClr val="522313"/>
                </a:solidFill>
                <a:latin typeface="Arial"/>
                <a:cs typeface="Arial"/>
              </a:rPr>
              <a:t>2024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522313"/>
              </a:buClr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456565" marR="492125" indent="-444500">
              <a:lnSpc>
                <a:spcPct val="118900"/>
              </a:lnSpc>
              <a:spcBef>
                <a:spcPts val="5"/>
              </a:spcBef>
              <a:buChar char="•"/>
              <a:tabLst>
                <a:tab pos="456565" algn="l"/>
                <a:tab pos="466090" algn="l"/>
              </a:tabLst>
            </a:pPr>
            <a:r>
              <a:rPr dirty="0" sz="2900">
                <a:solidFill>
                  <a:srgbClr val="522313"/>
                </a:solidFill>
                <a:latin typeface="Arial"/>
                <a:cs typeface="Arial"/>
              </a:rPr>
              <a:t>	</a:t>
            </a:r>
            <a:r>
              <a:rPr dirty="0" sz="2900" spc="140">
                <a:solidFill>
                  <a:srgbClr val="522313"/>
                </a:solidFill>
                <a:latin typeface="Arial"/>
                <a:cs typeface="Arial"/>
              </a:rPr>
              <a:t>Adult</a:t>
            </a:r>
            <a:r>
              <a:rPr dirty="0" sz="2900" spc="7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85">
                <a:solidFill>
                  <a:srgbClr val="522313"/>
                </a:solidFill>
                <a:latin typeface="Arial"/>
                <a:cs typeface="Arial"/>
              </a:rPr>
              <a:t>populations:</a:t>
            </a:r>
            <a:r>
              <a:rPr dirty="0" sz="2900" spc="1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135">
                <a:solidFill>
                  <a:srgbClr val="522313"/>
                </a:solidFill>
                <a:latin typeface="Arial"/>
                <a:cs typeface="Arial"/>
              </a:rPr>
              <a:t>orthopedic</a:t>
            </a:r>
            <a:r>
              <a:rPr dirty="0" sz="2900" spc="18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155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2900" spc="-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125">
                <a:solidFill>
                  <a:srgbClr val="522313"/>
                </a:solidFill>
                <a:latin typeface="Arial"/>
                <a:cs typeface="Arial"/>
              </a:rPr>
              <a:t>neurological </a:t>
            </a:r>
            <a:r>
              <a:rPr dirty="0" sz="2900" spc="105">
                <a:solidFill>
                  <a:srgbClr val="522313"/>
                </a:solidFill>
                <a:latin typeface="Arial"/>
                <a:cs typeface="Arial"/>
              </a:rPr>
              <a:t>conditions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  <a:buClr>
                <a:srgbClr val="522313"/>
              </a:buClr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459105" marR="5080" indent="-447040">
              <a:lnSpc>
                <a:spcPct val="120300"/>
              </a:lnSpc>
              <a:buChar char="•"/>
              <a:tabLst>
                <a:tab pos="459105" algn="l"/>
                <a:tab pos="467359" algn="l"/>
              </a:tabLst>
            </a:pPr>
            <a:r>
              <a:rPr dirty="0" sz="2900">
                <a:solidFill>
                  <a:srgbClr val="522313"/>
                </a:solidFill>
                <a:latin typeface="Arial"/>
                <a:cs typeface="Arial"/>
              </a:rPr>
              <a:t>	</a:t>
            </a:r>
            <a:r>
              <a:rPr dirty="0" sz="2900" spc="60">
                <a:solidFill>
                  <a:srgbClr val="522313"/>
                </a:solidFill>
                <a:latin typeface="Arial"/>
                <a:cs typeface="Arial"/>
              </a:rPr>
              <a:t>Pediatric</a:t>
            </a:r>
            <a:r>
              <a:rPr dirty="0" sz="2900" spc="16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85">
                <a:solidFill>
                  <a:srgbClr val="522313"/>
                </a:solidFill>
                <a:latin typeface="Arial"/>
                <a:cs typeface="Arial"/>
              </a:rPr>
              <a:t>populations:</a:t>
            </a:r>
            <a:r>
              <a:rPr dirty="0" sz="2900" spc="21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155">
                <a:solidFill>
                  <a:srgbClr val="522313"/>
                </a:solidFill>
                <a:latin typeface="Arial"/>
                <a:cs typeface="Arial"/>
              </a:rPr>
              <a:t>developmental</a:t>
            </a:r>
            <a:r>
              <a:rPr dirty="0" sz="2900" spc="-3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170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2900" spc="-15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75">
                <a:solidFill>
                  <a:srgbClr val="522313"/>
                </a:solidFill>
                <a:latin typeface="Arial"/>
                <a:cs typeface="Arial"/>
              </a:rPr>
              <a:t>sensory </a:t>
            </a:r>
            <a:r>
              <a:rPr dirty="0" sz="2900" spc="90">
                <a:solidFill>
                  <a:srgbClr val="522313"/>
                </a:solidFill>
                <a:latin typeface="Arial"/>
                <a:cs typeface="Arial"/>
              </a:rPr>
              <a:t>deficits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2" y="0"/>
            <a:ext cx="4785635" cy="102625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9692" y="1308083"/>
            <a:ext cx="11683300" cy="7579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73245" y="3642967"/>
            <a:ext cx="8674100" cy="1033144"/>
            <a:chOff x="6873245" y="3642967"/>
            <a:chExt cx="8674100" cy="1033144"/>
          </a:xfrm>
        </p:grpSpPr>
        <p:sp>
          <p:nvSpPr>
            <p:cNvPr id="5" name="object 5"/>
            <p:cNvSpPr/>
            <p:nvPr/>
          </p:nvSpPr>
          <p:spPr>
            <a:xfrm>
              <a:off x="6873245" y="3642967"/>
              <a:ext cx="8674100" cy="1033144"/>
            </a:xfrm>
            <a:custGeom>
              <a:avLst/>
              <a:gdLst/>
              <a:ahLst/>
              <a:cxnLst/>
              <a:rect l="l" t="t" r="r" b="b"/>
              <a:pathLst>
                <a:path w="8674100" h="1033145">
                  <a:moveTo>
                    <a:pt x="8619025" y="1032972"/>
                  </a:moveTo>
                  <a:lnTo>
                    <a:pt x="8619025" y="0"/>
                  </a:lnTo>
                </a:path>
                <a:path w="8674100" h="1033145">
                  <a:moveTo>
                    <a:pt x="0" y="42785"/>
                  </a:moveTo>
                  <a:lnTo>
                    <a:pt x="8673962" y="42785"/>
                  </a:lnTo>
                </a:path>
              </a:pathLst>
            </a:custGeom>
            <a:ln w="73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42586" y="4309204"/>
              <a:ext cx="8264525" cy="0"/>
            </a:xfrm>
            <a:custGeom>
              <a:avLst/>
              <a:gdLst/>
              <a:ahLst/>
              <a:cxnLst/>
              <a:rect l="l" t="t" r="r" b="b"/>
              <a:pathLst>
                <a:path w="8264525" h="0">
                  <a:moveTo>
                    <a:pt x="0" y="0"/>
                  </a:moveTo>
                  <a:lnTo>
                    <a:pt x="2431504" y="0"/>
                  </a:lnTo>
                </a:path>
                <a:path w="8264525" h="0">
                  <a:moveTo>
                    <a:pt x="2601779" y="0"/>
                  </a:moveTo>
                  <a:lnTo>
                    <a:pt x="3346482" y="0"/>
                  </a:lnTo>
                </a:path>
                <a:path w="8264525" h="0">
                  <a:moveTo>
                    <a:pt x="3579824" y="0"/>
                  </a:moveTo>
                  <a:lnTo>
                    <a:pt x="6076413" y="0"/>
                  </a:lnTo>
                </a:path>
                <a:path w="8264525" h="0">
                  <a:moveTo>
                    <a:pt x="6300116" y="0"/>
                  </a:moveTo>
                  <a:lnTo>
                    <a:pt x="6648051" y="0"/>
                  </a:lnTo>
                </a:path>
                <a:path w="8264525" h="0">
                  <a:moveTo>
                    <a:pt x="6841832" y="0"/>
                  </a:moveTo>
                  <a:lnTo>
                    <a:pt x="8264106" y="0"/>
                  </a:lnTo>
                </a:path>
              </a:pathLst>
            </a:custGeom>
            <a:ln w="12725">
              <a:solidFill>
                <a:srgbClr val="50231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1019498" y="5867831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4" h="0">
                <a:moveTo>
                  <a:pt x="0" y="0"/>
                </a:moveTo>
                <a:lnTo>
                  <a:pt x="311310" y="0"/>
                </a:lnTo>
              </a:path>
            </a:pathLst>
          </a:custGeom>
          <a:ln w="12733">
            <a:solidFill>
              <a:srgbClr val="50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50238" y="5867831"/>
            <a:ext cx="2252980" cy="0"/>
          </a:xfrm>
          <a:custGeom>
            <a:avLst/>
            <a:gdLst/>
            <a:ahLst/>
            <a:cxnLst/>
            <a:rect l="l" t="t" r="r" b="b"/>
            <a:pathLst>
              <a:path w="2252980" h="0">
                <a:moveTo>
                  <a:pt x="0" y="0"/>
                </a:moveTo>
                <a:lnTo>
                  <a:pt x="2252423" y="0"/>
                </a:lnTo>
              </a:path>
            </a:pathLst>
          </a:custGeom>
          <a:ln w="12733">
            <a:solidFill>
              <a:srgbClr val="50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506614" y="3666177"/>
            <a:ext cx="10371455" cy="38995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10"/>
              </a:spcBef>
              <a:tabLst>
                <a:tab pos="5115560" algn="l"/>
              </a:tabLst>
            </a:pPr>
            <a:r>
              <a:rPr dirty="0" sz="4600" spc="100">
                <a:solidFill>
                  <a:srgbClr val="502313"/>
                </a:solidFill>
                <a:latin typeface="Arial"/>
                <a:cs typeface="Arial"/>
              </a:rPr>
              <a:t>I</a:t>
            </a:r>
            <a:r>
              <a:rPr dirty="0" sz="4600" spc="10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215">
                <a:solidFill>
                  <a:srgbClr val="502313"/>
                </a:solidFill>
                <a:latin typeface="Arial"/>
                <a:cs typeface="Arial"/>
              </a:rPr>
              <a:t>will</a:t>
            </a:r>
            <a:r>
              <a:rPr dirty="0" sz="4950" spc="3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195">
                <a:solidFill>
                  <a:srgbClr val="502313"/>
                </a:solidFill>
                <a:latin typeface="Arial"/>
                <a:cs typeface="Arial"/>
              </a:rPr>
              <a:t>walk</a:t>
            </a:r>
            <a:r>
              <a:rPr dirty="0" sz="4950" spc="250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150">
                <a:solidFill>
                  <a:srgbClr val="502313"/>
                </a:solidFill>
                <a:latin typeface="Arial"/>
                <a:cs typeface="Arial"/>
              </a:rPr>
              <a:t>for</a:t>
            </a:r>
            <a:r>
              <a:rPr dirty="0" sz="4950" spc="55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600" spc="150">
                <a:solidFill>
                  <a:srgbClr val="502313"/>
                </a:solidFill>
                <a:latin typeface="Arial"/>
                <a:cs typeface="Arial"/>
              </a:rPr>
              <a:t>30</a:t>
            </a:r>
            <a:r>
              <a:rPr dirty="0" sz="4600">
                <a:solidFill>
                  <a:srgbClr val="502313"/>
                </a:solidFill>
                <a:latin typeface="Arial"/>
                <a:cs typeface="Arial"/>
              </a:rPr>
              <a:t>	</a:t>
            </a:r>
            <a:r>
              <a:rPr dirty="0" sz="4950" spc="180">
                <a:solidFill>
                  <a:srgbClr val="502313"/>
                </a:solidFill>
                <a:latin typeface="Arial"/>
                <a:cs typeface="Arial"/>
              </a:rPr>
              <a:t>minutes,</a:t>
            </a:r>
            <a:r>
              <a:rPr dirty="0" sz="4950" spc="-15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600" spc="175">
                <a:solidFill>
                  <a:srgbClr val="502313"/>
                </a:solidFill>
                <a:latin typeface="Arial"/>
                <a:cs typeface="Arial"/>
              </a:rPr>
              <a:t>4</a:t>
            </a:r>
            <a:r>
              <a:rPr dirty="0" sz="4600" spc="229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235">
                <a:solidFill>
                  <a:srgbClr val="502313"/>
                </a:solidFill>
                <a:latin typeface="Arial"/>
                <a:cs typeface="Arial"/>
              </a:rPr>
              <a:t>days</a:t>
            </a:r>
            <a:r>
              <a:rPr dirty="0" sz="4950" spc="8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-50">
                <a:solidFill>
                  <a:srgbClr val="502313"/>
                </a:solidFill>
                <a:latin typeface="Arial"/>
                <a:cs typeface="Arial"/>
              </a:rPr>
              <a:t>a</a:t>
            </a:r>
            <a:endParaRPr sz="4950">
              <a:latin typeface="Arial"/>
              <a:cs typeface="Arial"/>
            </a:endParaRPr>
          </a:p>
          <a:p>
            <a:pPr marL="12700" marR="1257935" indent="15240">
              <a:lnSpc>
                <a:spcPct val="206599"/>
              </a:lnSpc>
            </a:pPr>
            <a:r>
              <a:rPr dirty="0" sz="4950" spc="200">
                <a:solidFill>
                  <a:srgbClr val="502313"/>
                </a:solidFill>
                <a:latin typeface="Arial"/>
                <a:cs typeface="Arial"/>
              </a:rPr>
              <a:t>week</a:t>
            </a:r>
            <a:r>
              <a:rPr dirty="0" sz="4950" spc="204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130">
                <a:solidFill>
                  <a:srgbClr val="502313"/>
                </a:solidFill>
                <a:latin typeface="Arial"/>
                <a:cs typeface="Arial"/>
              </a:rPr>
              <a:t>for</a:t>
            </a:r>
            <a:r>
              <a:rPr dirty="0" sz="4950" spc="67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155">
                <a:solidFill>
                  <a:srgbClr val="502313"/>
                </a:solidFill>
                <a:latin typeface="Arial"/>
                <a:cs typeface="Arial"/>
              </a:rPr>
              <a:t>the</a:t>
            </a:r>
            <a:r>
              <a:rPr dirty="0" sz="4950" spc="430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229">
                <a:solidFill>
                  <a:srgbClr val="502313"/>
                </a:solidFill>
                <a:latin typeface="Arial"/>
                <a:cs typeface="Arial"/>
              </a:rPr>
              <a:t>next</a:t>
            </a:r>
            <a:r>
              <a:rPr dirty="0" sz="4950" spc="160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650" spc="254">
                <a:solidFill>
                  <a:srgbClr val="502313"/>
                </a:solidFill>
                <a:latin typeface="Arial"/>
                <a:cs typeface="Arial"/>
              </a:rPr>
              <a:t>2</a:t>
            </a:r>
            <a:r>
              <a:rPr dirty="0" sz="4650" spc="4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295">
                <a:solidFill>
                  <a:srgbClr val="502313"/>
                </a:solidFill>
                <a:latin typeface="Arial"/>
                <a:cs typeface="Arial"/>
              </a:rPr>
              <a:t>months</a:t>
            </a:r>
            <a:r>
              <a:rPr dirty="0" sz="4950" spc="10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195">
                <a:solidFill>
                  <a:srgbClr val="502313"/>
                </a:solidFill>
                <a:latin typeface="Arial"/>
                <a:cs typeface="Arial"/>
              </a:rPr>
              <a:t>to </a:t>
            </a:r>
            <a:r>
              <a:rPr dirty="0" sz="4950" spc="245">
                <a:solidFill>
                  <a:srgbClr val="502313"/>
                </a:solidFill>
                <a:latin typeface="Arial"/>
                <a:cs typeface="Arial"/>
              </a:rPr>
              <a:t>improve</a:t>
            </a:r>
            <a:r>
              <a:rPr dirty="0" sz="4950" spc="150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229">
                <a:solidFill>
                  <a:srgbClr val="502313"/>
                </a:solidFill>
                <a:latin typeface="Arial"/>
                <a:cs typeface="Arial"/>
              </a:rPr>
              <a:t>my</a:t>
            </a:r>
            <a:r>
              <a:rPr dirty="0" sz="4950" spc="415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215">
                <a:solidFill>
                  <a:srgbClr val="502313"/>
                </a:solidFill>
                <a:latin typeface="Arial"/>
                <a:cs typeface="Arial"/>
              </a:rPr>
              <a:t>physical</a:t>
            </a:r>
            <a:r>
              <a:rPr dirty="0" sz="4950" spc="280">
                <a:solidFill>
                  <a:srgbClr val="502313"/>
                </a:solidFill>
                <a:latin typeface="Arial"/>
                <a:cs typeface="Arial"/>
              </a:rPr>
              <a:t> </a:t>
            </a:r>
            <a:r>
              <a:rPr dirty="0" sz="4950" spc="200">
                <a:solidFill>
                  <a:srgbClr val="502313"/>
                </a:solidFill>
                <a:latin typeface="Arial"/>
                <a:cs typeface="Arial"/>
              </a:rPr>
              <a:t>fitness.</a:t>
            </a:r>
            <a:endParaRPr sz="4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2" y="0"/>
            <a:ext cx="4797844" cy="102625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9692" y="1271409"/>
            <a:ext cx="11683300" cy="65401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35006" y="5488871"/>
            <a:ext cx="0" cy="923290"/>
          </a:xfrm>
          <a:custGeom>
            <a:avLst/>
            <a:gdLst/>
            <a:ahLst/>
            <a:cxnLst/>
            <a:rect l="l" t="t" r="r" b="b"/>
            <a:pathLst>
              <a:path w="0" h="923289">
                <a:moveTo>
                  <a:pt x="0" y="922951"/>
                </a:moveTo>
                <a:lnTo>
                  <a:pt x="0" y="0"/>
                </a:lnTo>
              </a:path>
            </a:pathLst>
          </a:custGeom>
          <a:ln w="732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9998558" y="3642967"/>
            <a:ext cx="6678295" cy="1033144"/>
            <a:chOff x="9998558" y="3642967"/>
            <a:chExt cx="6678295" cy="1033144"/>
          </a:xfrm>
        </p:grpSpPr>
        <p:sp>
          <p:nvSpPr>
            <p:cNvPr id="6" name="object 6"/>
            <p:cNvSpPr/>
            <p:nvPr/>
          </p:nvSpPr>
          <p:spPr>
            <a:xfrm>
              <a:off x="16627639" y="3642967"/>
              <a:ext cx="0" cy="1033144"/>
            </a:xfrm>
            <a:custGeom>
              <a:avLst/>
              <a:gdLst/>
              <a:ahLst/>
              <a:cxnLst/>
              <a:rect l="l" t="t" r="r" b="b"/>
              <a:pathLst>
                <a:path w="0" h="1033145">
                  <a:moveTo>
                    <a:pt x="0" y="1032972"/>
                  </a:moveTo>
                  <a:lnTo>
                    <a:pt x="0" y="0"/>
                  </a:lnTo>
                </a:path>
              </a:pathLst>
            </a:custGeom>
            <a:ln w="79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98558" y="3685753"/>
              <a:ext cx="6678295" cy="0"/>
            </a:xfrm>
            <a:custGeom>
              <a:avLst/>
              <a:gdLst/>
              <a:ahLst/>
              <a:cxnLst/>
              <a:rect l="l" t="t" r="r" b="b"/>
              <a:pathLst>
                <a:path w="6678294" h="0">
                  <a:moveTo>
                    <a:pt x="0" y="0"/>
                  </a:moveTo>
                  <a:lnTo>
                    <a:pt x="6677913" y="0"/>
                  </a:lnTo>
                </a:path>
              </a:pathLst>
            </a:custGeom>
            <a:ln w="73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160139" y="8080471"/>
            <a:ext cx="2930525" cy="0"/>
          </a:xfrm>
          <a:custGeom>
            <a:avLst/>
            <a:gdLst/>
            <a:ahLst/>
            <a:cxnLst/>
            <a:rect l="l" t="t" r="r" b="b"/>
            <a:pathLst>
              <a:path w="2930525" h="0">
                <a:moveTo>
                  <a:pt x="0" y="0"/>
                </a:moveTo>
                <a:lnTo>
                  <a:pt x="2929980" y="0"/>
                </a:lnTo>
              </a:path>
            </a:pathLst>
          </a:custGeom>
          <a:ln w="733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24367" y="438255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 h="0">
                <a:moveTo>
                  <a:pt x="0" y="0"/>
                </a:moveTo>
                <a:lnTo>
                  <a:pt x="73249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13132" y="4382551"/>
            <a:ext cx="10580370" cy="0"/>
          </a:xfrm>
          <a:custGeom>
            <a:avLst/>
            <a:gdLst/>
            <a:ahLst/>
            <a:cxnLst/>
            <a:rect l="l" t="t" r="r" b="b"/>
            <a:pathLst>
              <a:path w="10580369" h="0">
                <a:moveTo>
                  <a:pt x="0" y="0"/>
                </a:moveTo>
                <a:lnTo>
                  <a:pt x="10580024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73874" y="6124547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 h="0">
                <a:moveTo>
                  <a:pt x="0" y="0"/>
                </a:moveTo>
                <a:lnTo>
                  <a:pt x="634829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11637" y="6124547"/>
            <a:ext cx="2667635" cy="0"/>
          </a:xfrm>
          <a:custGeom>
            <a:avLst/>
            <a:gdLst/>
            <a:ahLst/>
            <a:cxnLst/>
            <a:rect l="l" t="t" r="r" b="b"/>
            <a:pathLst>
              <a:path w="2667634" h="0">
                <a:moveTo>
                  <a:pt x="0" y="0"/>
                </a:moveTo>
                <a:lnTo>
                  <a:pt x="2667503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745923" y="6124547"/>
            <a:ext cx="3350260" cy="0"/>
          </a:xfrm>
          <a:custGeom>
            <a:avLst/>
            <a:gdLst/>
            <a:ahLst/>
            <a:cxnLst/>
            <a:rect l="l" t="t" r="r" b="b"/>
            <a:pathLst>
              <a:path w="3350259" h="0">
                <a:moveTo>
                  <a:pt x="0" y="0"/>
                </a:moveTo>
                <a:lnTo>
                  <a:pt x="3349677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94418" y="786043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 h="0">
                <a:moveTo>
                  <a:pt x="0" y="0"/>
                </a:moveTo>
                <a:lnTo>
                  <a:pt x="799640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5461176" y="3663120"/>
            <a:ext cx="10995025" cy="4351655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15"/>
              </a:spcBef>
            </a:pPr>
            <a:r>
              <a:rPr dirty="0" sz="5150" spc="155" b="0">
                <a:solidFill>
                  <a:srgbClr val="522313"/>
                </a:solidFill>
                <a:latin typeface="Arial"/>
                <a:cs typeface="Arial"/>
              </a:rPr>
              <a:t>I</a:t>
            </a:r>
            <a:r>
              <a:rPr dirty="0" sz="5150" spc="5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25" b="0">
                <a:solidFill>
                  <a:srgbClr val="522313"/>
                </a:solidFill>
                <a:latin typeface="Arial"/>
                <a:cs typeface="Arial"/>
              </a:rPr>
              <a:t>will</a:t>
            </a:r>
            <a:r>
              <a:rPr dirty="0" sz="5550" spc="2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60" b="0">
                <a:solidFill>
                  <a:srgbClr val="522313"/>
                </a:solidFill>
                <a:latin typeface="Arial"/>
                <a:cs typeface="Arial"/>
              </a:rPr>
              <a:t>practice</a:t>
            </a:r>
            <a:r>
              <a:rPr dirty="0" sz="5550" spc="229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180" b="0">
                <a:solidFill>
                  <a:srgbClr val="522313"/>
                </a:solidFill>
                <a:latin typeface="Arial"/>
                <a:cs typeface="Arial"/>
              </a:rPr>
              <a:t>deep</a:t>
            </a:r>
            <a:r>
              <a:rPr dirty="0" sz="5550" spc="19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75" b="0">
                <a:solidFill>
                  <a:srgbClr val="522313"/>
                </a:solidFill>
                <a:latin typeface="Arial"/>
                <a:cs typeface="Arial"/>
              </a:rPr>
              <a:t>breathing</a:t>
            </a:r>
            <a:r>
              <a:rPr dirty="0" sz="5550" spc="2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10" b="0">
                <a:solidFill>
                  <a:srgbClr val="522313"/>
                </a:solidFill>
                <a:latin typeface="Arial"/>
                <a:cs typeface="Arial"/>
              </a:rPr>
              <a:t>for</a:t>
            </a:r>
            <a:endParaRPr sz="5550">
              <a:latin typeface="Arial"/>
              <a:cs typeface="Arial"/>
            </a:endParaRPr>
          </a:p>
          <a:p>
            <a:pPr marL="71120" marR="633095" indent="-59055">
              <a:lnSpc>
                <a:spcPct val="205200"/>
              </a:lnSpc>
              <a:spcBef>
                <a:spcPts val="50"/>
              </a:spcBef>
              <a:tabLst>
                <a:tab pos="4284345" algn="l"/>
              </a:tabLst>
            </a:pPr>
            <a:r>
              <a:rPr dirty="0" sz="5000" spc="80" b="0">
                <a:solidFill>
                  <a:srgbClr val="522313"/>
                </a:solidFill>
                <a:latin typeface="Arial"/>
                <a:cs typeface="Arial"/>
              </a:rPr>
              <a:t>10</a:t>
            </a:r>
            <a:r>
              <a:rPr dirty="0" sz="5000" spc="254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65" b="0">
                <a:solidFill>
                  <a:srgbClr val="522313"/>
                </a:solidFill>
                <a:latin typeface="Arial"/>
                <a:cs typeface="Arial"/>
              </a:rPr>
              <a:t>minutes</a:t>
            </a:r>
            <a:r>
              <a:rPr dirty="0" sz="5550" b="0">
                <a:solidFill>
                  <a:srgbClr val="522313"/>
                </a:solidFill>
                <a:latin typeface="Arial"/>
                <a:cs typeface="Arial"/>
              </a:rPr>
              <a:t>	</a:t>
            </a:r>
            <a:r>
              <a:rPr dirty="0" sz="5550" spc="204" b="0">
                <a:solidFill>
                  <a:srgbClr val="522313"/>
                </a:solidFill>
                <a:latin typeface="Arial"/>
                <a:cs typeface="Arial"/>
              </a:rPr>
              <a:t>very</a:t>
            </a:r>
            <a:r>
              <a:rPr dirty="0" sz="5550" spc="38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54" b="0">
                <a:solidFill>
                  <a:srgbClr val="522313"/>
                </a:solidFill>
                <a:latin typeface="Arial"/>
                <a:cs typeface="Arial"/>
              </a:rPr>
              <a:t>night</a:t>
            </a:r>
            <a:r>
              <a:rPr dirty="0" sz="5550" spc="33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35" b="0">
                <a:solidFill>
                  <a:srgbClr val="522313"/>
                </a:solidFill>
                <a:latin typeface="Arial"/>
                <a:cs typeface="Arial"/>
              </a:rPr>
              <a:t>for</a:t>
            </a:r>
            <a:r>
              <a:rPr dirty="0" sz="5550" spc="409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50" b="0">
                <a:solidFill>
                  <a:srgbClr val="522313"/>
                </a:solidFill>
                <a:latin typeface="Arial"/>
                <a:cs typeface="Arial"/>
              </a:rPr>
              <a:t>the next</a:t>
            </a:r>
            <a:r>
              <a:rPr dirty="0" sz="5550" spc="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-430" b="0">
                <a:solidFill>
                  <a:srgbClr val="522313"/>
                </a:solidFill>
                <a:latin typeface="Arial"/>
                <a:cs typeface="Arial"/>
              </a:rPr>
              <a:t>.5Q</a:t>
            </a:r>
            <a:r>
              <a:rPr dirty="0" sz="4950" spc="56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60" b="0">
                <a:solidFill>
                  <a:srgbClr val="522313"/>
                </a:solidFill>
                <a:latin typeface="Arial"/>
                <a:cs typeface="Arial"/>
              </a:rPr>
              <a:t>days</a:t>
            </a:r>
            <a:r>
              <a:rPr dirty="0" sz="5550" spc="-1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04" b="0">
                <a:solidFill>
                  <a:srgbClr val="522313"/>
                </a:solidFill>
                <a:latin typeface="Arial"/>
                <a:cs typeface="Arial"/>
              </a:rPr>
              <a:t>to</a:t>
            </a:r>
            <a:r>
              <a:rPr dirty="0" sz="5550" spc="45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220" b="0">
                <a:solidFill>
                  <a:srgbClr val="522313"/>
                </a:solidFill>
                <a:latin typeface="Arial"/>
                <a:cs typeface="Arial"/>
              </a:rPr>
              <a:t>reduce</a:t>
            </a:r>
            <a:r>
              <a:rPr dirty="0" sz="5550" spc="204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5550" spc="195" b="0">
                <a:solidFill>
                  <a:srgbClr val="522313"/>
                </a:solidFill>
                <a:latin typeface="Arial"/>
                <a:cs typeface="Arial"/>
              </a:rPr>
              <a:t>stress.</a:t>
            </a:r>
            <a:endParaRPr sz="5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2" y="0"/>
            <a:ext cx="4797844" cy="102625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9692" y="1283633"/>
            <a:ext cx="11683300" cy="6417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7089" y="5427748"/>
            <a:ext cx="421184" cy="35451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479707" y="3642967"/>
            <a:ext cx="7740650" cy="1033144"/>
          </a:xfrm>
          <a:custGeom>
            <a:avLst/>
            <a:gdLst/>
            <a:ahLst/>
            <a:cxnLst/>
            <a:rect l="l" t="t" r="r" b="b"/>
            <a:pathLst>
              <a:path w="7740650" h="1033145">
                <a:moveTo>
                  <a:pt x="7697302" y="1032972"/>
                </a:moveTo>
                <a:lnTo>
                  <a:pt x="7697302" y="0"/>
                </a:lnTo>
              </a:path>
              <a:path w="7740650" h="1033145">
                <a:moveTo>
                  <a:pt x="0" y="42785"/>
                </a:moveTo>
                <a:lnTo>
                  <a:pt x="7740031" y="42785"/>
                </a:lnTo>
              </a:path>
            </a:pathLst>
          </a:custGeom>
          <a:ln w="732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24768" y="4309204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 h="0">
                <a:moveTo>
                  <a:pt x="0" y="0"/>
                </a:moveTo>
                <a:lnTo>
                  <a:pt x="67145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76699" y="4309204"/>
            <a:ext cx="11085830" cy="0"/>
          </a:xfrm>
          <a:custGeom>
            <a:avLst/>
            <a:gdLst/>
            <a:ahLst/>
            <a:cxnLst/>
            <a:rect l="l" t="t" r="r" b="b"/>
            <a:pathLst>
              <a:path w="11085830" h="0">
                <a:moveTo>
                  <a:pt x="0" y="0"/>
                </a:moveTo>
                <a:lnTo>
                  <a:pt x="11085458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69637" y="5867831"/>
            <a:ext cx="3982720" cy="0"/>
          </a:xfrm>
          <a:custGeom>
            <a:avLst/>
            <a:gdLst/>
            <a:ahLst/>
            <a:cxnLst/>
            <a:rect l="l" t="t" r="r" b="b"/>
            <a:pathLst>
              <a:path w="3982720" h="0">
                <a:moveTo>
                  <a:pt x="0" y="0"/>
                </a:moveTo>
                <a:lnTo>
                  <a:pt x="3982283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47495" y="5867831"/>
            <a:ext cx="3394075" cy="0"/>
          </a:xfrm>
          <a:custGeom>
            <a:avLst/>
            <a:gdLst/>
            <a:ahLst/>
            <a:cxnLst/>
            <a:rect l="l" t="t" r="r" b="b"/>
            <a:pathLst>
              <a:path w="3394075" h="0">
                <a:moveTo>
                  <a:pt x="0" y="0"/>
                </a:moveTo>
                <a:lnTo>
                  <a:pt x="3393944" y="0"/>
                </a:lnTo>
              </a:path>
            </a:pathLst>
          </a:custGeom>
          <a:ln w="12733">
            <a:solidFill>
              <a:srgbClr val="522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90120" y="3666177"/>
            <a:ext cx="11612880" cy="38995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110"/>
              </a:spcBef>
            </a:pPr>
            <a:r>
              <a:rPr dirty="0" sz="4600" spc="110">
                <a:solidFill>
                  <a:srgbClr val="522313"/>
                </a:solidFill>
                <a:latin typeface="Arial"/>
                <a:cs typeface="Arial"/>
              </a:rPr>
              <a:t>I</a:t>
            </a:r>
            <a:r>
              <a:rPr dirty="0" sz="4600" spc="9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215">
                <a:solidFill>
                  <a:srgbClr val="522313"/>
                </a:solidFill>
                <a:latin typeface="Arial"/>
                <a:cs typeface="Arial"/>
              </a:rPr>
              <a:t>will</a:t>
            </a:r>
            <a:r>
              <a:rPr dirty="0" sz="4950" spc="2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290">
                <a:solidFill>
                  <a:srgbClr val="522313"/>
                </a:solidFill>
                <a:latin typeface="Arial"/>
                <a:cs typeface="Arial"/>
              </a:rPr>
              <a:t>attend</a:t>
            </a:r>
            <a:r>
              <a:rPr dirty="0" sz="4950" spc="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00" spc="-495">
                <a:solidFill>
                  <a:srgbClr val="522313"/>
                </a:solidFill>
                <a:latin typeface="Arial"/>
                <a:cs typeface="Arial"/>
              </a:rPr>
              <a:t>a</a:t>
            </a:r>
            <a:r>
              <a:rPr dirty="0" sz="4900" spc="59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229">
                <a:solidFill>
                  <a:srgbClr val="522313"/>
                </a:solidFill>
                <a:latin typeface="Arial"/>
                <a:cs typeface="Arial"/>
              </a:rPr>
              <a:t>20-</a:t>
            </a:r>
            <a:r>
              <a:rPr dirty="0" sz="4950" spc="240">
                <a:solidFill>
                  <a:srgbClr val="522313"/>
                </a:solidFill>
                <a:latin typeface="Arial"/>
                <a:cs typeface="Arial"/>
              </a:rPr>
              <a:t>minute</a:t>
            </a:r>
            <a:r>
              <a:rPr dirty="0" sz="4950" spc="42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155">
                <a:solidFill>
                  <a:srgbClr val="522313"/>
                </a:solidFill>
                <a:latin typeface="Arial"/>
                <a:cs typeface="Arial"/>
              </a:rPr>
              <a:t>yoga</a:t>
            </a:r>
            <a:r>
              <a:rPr dirty="0" sz="4950" spc="2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175">
                <a:solidFill>
                  <a:srgbClr val="522313"/>
                </a:solidFill>
                <a:latin typeface="Arial"/>
                <a:cs typeface="Arial"/>
              </a:rPr>
              <a:t>session</a:t>
            </a:r>
            <a:endParaRPr sz="4950">
              <a:latin typeface="Arial"/>
              <a:cs typeface="Arial"/>
            </a:endParaRPr>
          </a:p>
          <a:p>
            <a:pPr marL="144780" marR="320040" indent="-132715">
              <a:lnSpc>
                <a:spcPct val="206599"/>
              </a:lnSpc>
              <a:tabLst>
                <a:tab pos="5892165" algn="l"/>
              </a:tabLst>
            </a:pPr>
            <a:r>
              <a:rPr dirty="0" sz="4950" spc="395">
                <a:solidFill>
                  <a:srgbClr val="34160C"/>
                </a:solidFill>
                <a:latin typeface="Arial"/>
                <a:cs typeface="Arial"/>
              </a:rPr>
              <a:t>�</a:t>
            </a:r>
            <a:r>
              <a:rPr dirty="0" sz="4950" spc="-140">
                <a:solidFill>
                  <a:srgbClr val="34160C"/>
                </a:solidFill>
                <a:latin typeface="Arial"/>
                <a:cs typeface="Arial"/>
              </a:rPr>
              <a:t> </a:t>
            </a:r>
            <a:r>
              <a:rPr dirty="0" sz="4950" spc="280">
                <a:solidFill>
                  <a:srgbClr val="522313"/>
                </a:solidFill>
                <a:latin typeface="Arial"/>
                <a:cs typeface="Arial"/>
              </a:rPr>
              <a:t>times</a:t>
            </a:r>
            <a:r>
              <a:rPr dirty="0" sz="4950" spc="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>
                <a:solidFill>
                  <a:srgbClr val="522313"/>
                </a:solidFill>
                <a:latin typeface="Arial"/>
                <a:cs typeface="Arial"/>
              </a:rPr>
              <a:t>a</a:t>
            </a:r>
            <a:r>
              <a:rPr dirty="0" sz="4950" spc="9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170">
                <a:solidFill>
                  <a:srgbClr val="522313"/>
                </a:solidFill>
                <a:latin typeface="Arial"/>
                <a:cs typeface="Arial"/>
              </a:rPr>
              <a:t>week</a:t>
            </a:r>
            <a:r>
              <a:rPr dirty="0" sz="4950" spc="27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90">
                <a:solidFill>
                  <a:srgbClr val="522313"/>
                </a:solidFill>
                <a:latin typeface="Arial"/>
                <a:cs typeface="Arial"/>
              </a:rPr>
              <a:t>for</a:t>
            </a:r>
            <a:r>
              <a:rPr dirty="0" sz="4950">
                <a:solidFill>
                  <a:srgbClr val="522313"/>
                </a:solidFill>
                <a:latin typeface="Arial"/>
                <a:cs typeface="Arial"/>
              </a:rPr>
              <a:t>	</a:t>
            </a:r>
            <a:r>
              <a:rPr dirty="0" sz="4950" spc="130">
                <a:solidFill>
                  <a:srgbClr val="522313"/>
                </a:solidFill>
                <a:latin typeface="Arial"/>
                <a:cs typeface="Arial"/>
              </a:rPr>
              <a:t>the</a:t>
            </a:r>
            <a:r>
              <a:rPr dirty="0" sz="4950" spc="50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229">
                <a:solidFill>
                  <a:srgbClr val="522313"/>
                </a:solidFill>
                <a:latin typeface="Arial"/>
                <a:cs typeface="Arial"/>
              </a:rPr>
              <a:t>next</a:t>
            </a:r>
            <a:r>
              <a:rPr dirty="0" sz="4950" spc="11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325">
                <a:solidFill>
                  <a:srgbClr val="522313"/>
                </a:solidFill>
                <a:latin typeface="Arial"/>
                <a:cs typeface="Arial"/>
              </a:rPr>
              <a:t>month</a:t>
            </a:r>
            <a:r>
              <a:rPr dirty="0" sz="4950" spc="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215">
                <a:solidFill>
                  <a:srgbClr val="522313"/>
                </a:solidFill>
                <a:latin typeface="Arial"/>
                <a:cs typeface="Arial"/>
              </a:rPr>
              <a:t>to </a:t>
            </a:r>
            <a:r>
              <a:rPr dirty="0" sz="4950" spc="300">
                <a:solidFill>
                  <a:srgbClr val="522313"/>
                </a:solidFill>
                <a:latin typeface="Arial"/>
                <a:cs typeface="Arial"/>
              </a:rPr>
              <a:t>support</a:t>
            </a:r>
            <a:r>
              <a:rPr dirty="0" sz="4950" spc="2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260">
                <a:solidFill>
                  <a:srgbClr val="522313"/>
                </a:solidFill>
                <a:latin typeface="Arial"/>
                <a:cs typeface="Arial"/>
              </a:rPr>
              <a:t>my</a:t>
            </a:r>
            <a:r>
              <a:rPr dirty="0" sz="4950" spc="3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210">
                <a:solidFill>
                  <a:srgbClr val="522313"/>
                </a:solidFill>
                <a:latin typeface="Arial"/>
                <a:cs typeface="Arial"/>
              </a:rPr>
              <a:t>emotional</a:t>
            </a:r>
            <a:r>
              <a:rPr dirty="0" sz="4950" spc="42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950" spc="135">
                <a:solidFill>
                  <a:srgbClr val="522313"/>
                </a:solidFill>
                <a:latin typeface="Arial"/>
                <a:cs typeface="Arial"/>
              </a:rPr>
              <a:t>well-</a:t>
            </a:r>
            <a:r>
              <a:rPr dirty="0" sz="4950" spc="140">
                <a:solidFill>
                  <a:srgbClr val="522313"/>
                </a:solidFill>
                <a:latin typeface="Arial"/>
                <a:cs typeface="Arial"/>
              </a:rPr>
              <a:t>being.</a:t>
            </a:r>
            <a:endParaRPr sz="4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256" y="0"/>
            <a:ext cx="12543981" cy="43519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68538"/>
            <a:ext cx="4285098" cy="3594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79522" y="6680763"/>
            <a:ext cx="3308477" cy="358178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31237" y="4779848"/>
            <a:ext cx="0" cy="1894839"/>
          </a:xfrm>
          <a:custGeom>
            <a:avLst/>
            <a:gdLst/>
            <a:ahLst/>
            <a:cxnLst/>
            <a:rect l="l" t="t" r="r" b="b"/>
            <a:pathLst>
              <a:path w="0" h="1894840">
                <a:moveTo>
                  <a:pt x="0" y="1894801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39673" y="7774857"/>
            <a:ext cx="0" cy="1907539"/>
          </a:xfrm>
          <a:custGeom>
            <a:avLst/>
            <a:gdLst/>
            <a:ahLst/>
            <a:cxnLst/>
            <a:rect l="l" t="t" r="r" b="b"/>
            <a:pathLst>
              <a:path w="0" h="1907540">
                <a:moveTo>
                  <a:pt x="0" y="1907026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72707" y="4792073"/>
            <a:ext cx="0" cy="1894839"/>
          </a:xfrm>
          <a:custGeom>
            <a:avLst/>
            <a:gdLst/>
            <a:ahLst/>
            <a:cxnLst/>
            <a:rect l="l" t="t" r="r" b="b"/>
            <a:pathLst>
              <a:path w="0" h="1894840">
                <a:moveTo>
                  <a:pt x="0" y="1894801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01970" y="4779848"/>
            <a:ext cx="0" cy="1907539"/>
          </a:xfrm>
          <a:custGeom>
            <a:avLst/>
            <a:gdLst/>
            <a:ahLst/>
            <a:cxnLst/>
            <a:rect l="l" t="t" r="r" b="b"/>
            <a:pathLst>
              <a:path w="0" h="1907540">
                <a:moveTo>
                  <a:pt x="0" y="1907026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81143" y="7774857"/>
            <a:ext cx="0" cy="1907539"/>
          </a:xfrm>
          <a:custGeom>
            <a:avLst/>
            <a:gdLst/>
            <a:ahLst/>
            <a:cxnLst/>
            <a:rect l="l" t="t" r="r" b="b"/>
            <a:pathLst>
              <a:path w="0" h="1907540">
                <a:moveTo>
                  <a:pt x="0" y="1907026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10406" y="7774857"/>
            <a:ext cx="0" cy="1907539"/>
          </a:xfrm>
          <a:custGeom>
            <a:avLst/>
            <a:gdLst/>
            <a:ahLst/>
            <a:cxnLst/>
            <a:rect l="l" t="t" r="r" b="b"/>
            <a:pathLst>
              <a:path w="0" h="1907540">
                <a:moveTo>
                  <a:pt x="0" y="1907026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043440" y="4792073"/>
            <a:ext cx="0" cy="1894839"/>
          </a:xfrm>
          <a:custGeom>
            <a:avLst/>
            <a:gdLst/>
            <a:ahLst/>
            <a:cxnLst/>
            <a:rect l="l" t="t" r="r" b="b"/>
            <a:pathLst>
              <a:path w="0" h="1894840">
                <a:moveTo>
                  <a:pt x="0" y="1894801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172704" y="4779848"/>
            <a:ext cx="0" cy="1907539"/>
          </a:xfrm>
          <a:custGeom>
            <a:avLst/>
            <a:gdLst/>
            <a:ahLst/>
            <a:cxnLst/>
            <a:rect l="l" t="t" r="r" b="b"/>
            <a:pathLst>
              <a:path w="0" h="1907540">
                <a:moveTo>
                  <a:pt x="0" y="1907026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3184911" y="4773736"/>
            <a:ext cx="4532630" cy="1913255"/>
            <a:chOff x="13184911" y="4773736"/>
            <a:chExt cx="4532630" cy="1913255"/>
          </a:xfrm>
        </p:grpSpPr>
        <p:sp>
          <p:nvSpPr>
            <p:cNvPr id="14" name="object 14"/>
            <p:cNvSpPr/>
            <p:nvPr/>
          </p:nvSpPr>
          <p:spPr>
            <a:xfrm>
              <a:off x="17714173" y="4792073"/>
              <a:ext cx="0" cy="1894839"/>
            </a:xfrm>
            <a:custGeom>
              <a:avLst/>
              <a:gdLst/>
              <a:ahLst/>
              <a:cxnLst/>
              <a:rect l="l" t="t" r="r" b="b"/>
              <a:pathLst>
                <a:path w="0" h="1894840">
                  <a:moveTo>
                    <a:pt x="0" y="1894801"/>
                  </a:moveTo>
                  <a:lnTo>
                    <a:pt x="0" y="0"/>
                  </a:lnTo>
                </a:path>
              </a:pathLst>
            </a:custGeom>
            <a:ln w="6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184911" y="4773736"/>
              <a:ext cx="4529455" cy="0"/>
            </a:xfrm>
            <a:custGeom>
              <a:avLst/>
              <a:gdLst/>
              <a:ahLst/>
              <a:cxnLst/>
              <a:rect l="l" t="t" r="r" b="b"/>
              <a:pathLst>
                <a:path w="4529455" h="0">
                  <a:moveTo>
                    <a:pt x="0" y="0"/>
                  </a:moveTo>
                  <a:lnTo>
                    <a:pt x="4529261" y="0"/>
                  </a:lnTo>
                </a:path>
              </a:pathLst>
            </a:custGeom>
            <a:ln w="3175">
              <a:solidFill>
                <a:srgbClr val="E2C8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7514179" y="4773736"/>
            <a:ext cx="4529455" cy="0"/>
          </a:xfrm>
          <a:custGeom>
            <a:avLst/>
            <a:gdLst/>
            <a:ahLst/>
            <a:cxnLst/>
            <a:rect l="l" t="t" r="r" b="b"/>
            <a:pathLst>
              <a:path w="4529455" h="0">
                <a:moveTo>
                  <a:pt x="0" y="0"/>
                </a:moveTo>
                <a:lnTo>
                  <a:pt x="4529261" y="0"/>
                </a:lnTo>
              </a:path>
            </a:pathLst>
          </a:custGeom>
          <a:ln w="3175">
            <a:solidFill>
              <a:srgbClr val="E2C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43446" y="4773736"/>
            <a:ext cx="4529455" cy="0"/>
          </a:xfrm>
          <a:custGeom>
            <a:avLst/>
            <a:gdLst/>
            <a:ahLst/>
            <a:cxnLst/>
            <a:rect l="l" t="t" r="r" b="b"/>
            <a:pathLst>
              <a:path w="4529455" h="0">
                <a:moveTo>
                  <a:pt x="0" y="0"/>
                </a:moveTo>
                <a:lnTo>
                  <a:pt x="4529261" y="0"/>
                </a:lnTo>
              </a:path>
            </a:pathLst>
          </a:custGeom>
          <a:ln w="3175">
            <a:solidFill>
              <a:srgbClr val="E2C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184911" y="6699099"/>
            <a:ext cx="1800860" cy="0"/>
          </a:xfrm>
          <a:custGeom>
            <a:avLst/>
            <a:gdLst/>
            <a:ahLst/>
            <a:cxnLst/>
            <a:rect l="l" t="t" r="r" b="b"/>
            <a:pathLst>
              <a:path w="1800859" h="0">
                <a:moveTo>
                  <a:pt x="0" y="0"/>
                </a:moveTo>
                <a:lnTo>
                  <a:pt x="1800717" y="0"/>
                </a:lnTo>
              </a:path>
            </a:pathLst>
          </a:custGeom>
          <a:ln w="3175">
            <a:solidFill>
              <a:srgbClr val="E2C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14179" y="6699099"/>
            <a:ext cx="4529455" cy="0"/>
          </a:xfrm>
          <a:custGeom>
            <a:avLst/>
            <a:gdLst/>
            <a:ahLst/>
            <a:cxnLst/>
            <a:rect l="l" t="t" r="r" b="b"/>
            <a:pathLst>
              <a:path w="4529455" h="0">
                <a:moveTo>
                  <a:pt x="0" y="0"/>
                </a:moveTo>
                <a:lnTo>
                  <a:pt x="4529261" y="0"/>
                </a:lnTo>
              </a:path>
            </a:pathLst>
          </a:custGeom>
          <a:ln w="3175">
            <a:solidFill>
              <a:srgbClr val="E2C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85096" y="6699099"/>
            <a:ext cx="2094230" cy="0"/>
          </a:xfrm>
          <a:custGeom>
            <a:avLst/>
            <a:gdLst/>
            <a:ahLst/>
            <a:cxnLst/>
            <a:rect l="l" t="t" r="r" b="b"/>
            <a:pathLst>
              <a:path w="2094229" h="0">
                <a:moveTo>
                  <a:pt x="0" y="0"/>
                </a:moveTo>
                <a:lnTo>
                  <a:pt x="2093715" y="0"/>
                </a:lnTo>
              </a:path>
            </a:pathLst>
          </a:custGeom>
          <a:ln w="3175">
            <a:solidFill>
              <a:srgbClr val="E2C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51882" y="7768745"/>
            <a:ext cx="4529455" cy="0"/>
          </a:xfrm>
          <a:custGeom>
            <a:avLst/>
            <a:gdLst/>
            <a:ahLst/>
            <a:cxnLst/>
            <a:rect l="l" t="t" r="r" b="b"/>
            <a:pathLst>
              <a:path w="4529455" h="0">
                <a:moveTo>
                  <a:pt x="0" y="0"/>
                </a:moveTo>
                <a:lnTo>
                  <a:pt x="4529261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822615" y="7768745"/>
            <a:ext cx="4163060" cy="0"/>
          </a:xfrm>
          <a:custGeom>
            <a:avLst/>
            <a:gdLst/>
            <a:ahLst/>
            <a:cxnLst/>
            <a:rect l="l" t="t" r="r" b="b"/>
            <a:pathLst>
              <a:path w="4163059" h="0">
                <a:moveTo>
                  <a:pt x="0" y="0"/>
                </a:moveTo>
                <a:lnTo>
                  <a:pt x="4163013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39673" y="9687997"/>
            <a:ext cx="4541520" cy="0"/>
          </a:xfrm>
          <a:custGeom>
            <a:avLst/>
            <a:gdLst/>
            <a:ahLst/>
            <a:cxnLst/>
            <a:rect l="l" t="t" r="r" b="b"/>
            <a:pathLst>
              <a:path w="4541520" h="0">
                <a:moveTo>
                  <a:pt x="0" y="0"/>
                </a:moveTo>
                <a:lnTo>
                  <a:pt x="4541469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810406" y="9687997"/>
            <a:ext cx="4163060" cy="0"/>
          </a:xfrm>
          <a:custGeom>
            <a:avLst/>
            <a:gdLst/>
            <a:ahLst/>
            <a:cxnLst/>
            <a:rect l="l" t="t" r="r" b="b"/>
            <a:pathLst>
              <a:path w="4163059" h="0">
                <a:moveTo>
                  <a:pt x="0" y="0"/>
                </a:moveTo>
                <a:lnTo>
                  <a:pt x="4163013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837341" y="4780393"/>
            <a:ext cx="4532630" cy="1565910"/>
          </a:xfrm>
          <a:prstGeom prst="rect">
            <a:avLst/>
          </a:prstGeom>
        </p:spPr>
        <p:txBody>
          <a:bodyPr wrap="square" lIns="0" tIns="26416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2080"/>
              </a:spcBef>
            </a:pPr>
            <a:r>
              <a:rPr dirty="0" sz="3400" spc="130">
                <a:solidFill>
                  <a:srgbClr val="522313"/>
                </a:solidFill>
                <a:latin typeface="Arial"/>
                <a:cs typeface="Arial"/>
              </a:rPr>
              <a:t>Station</a:t>
            </a:r>
            <a:r>
              <a:rPr dirty="0" sz="3400" spc="-9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800" spc="25">
                <a:solidFill>
                  <a:srgbClr val="522313"/>
                </a:solidFill>
                <a:latin typeface="Arial"/>
                <a:cs typeface="Arial"/>
              </a:rPr>
              <a:t>1:</a:t>
            </a:r>
            <a:endParaRPr sz="2800">
              <a:latin typeface="Arial"/>
              <a:cs typeface="Arial"/>
            </a:endParaRPr>
          </a:p>
          <a:p>
            <a:pPr algn="ctr" marR="15240">
              <a:lnSpc>
                <a:spcPct val="100000"/>
              </a:lnSpc>
              <a:spcBef>
                <a:spcPts val="1985"/>
              </a:spcBef>
            </a:pPr>
            <a:r>
              <a:rPr dirty="0" sz="3400" spc="170">
                <a:solidFill>
                  <a:srgbClr val="522313"/>
                </a:solidFill>
                <a:latin typeface="Arial"/>
                <a:cs typeface="Arial"/>
              </a:rPr>
              <a:t>Strength</a:t>
            </a:r>
            <a:r>
              <a:rPr dirty="0" sz="3400" spc="-9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400" spc="60">
                <a:solidFill>
                  <a:srgbClr val="522313"/>
                </a:solidFill>
                <a:latin typeface="Arial"/>
                <a:cs typeface="Arial"/>
              </a:rPr>
              <a:t>Training</a:t>
            </a:r>
            <a:endParaRPr sz="3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05022" y="4823177"/>
            <a:ext cx="4535805" cy="1565910"/>
          </a:xfrm>
          <a:prstGeom prst="rect">
            <a:avLst/>
          </a:prstGeom>
        </p:spPr>
        <p:txBody>
          <a:bodyPr wrap="square" lIns="0" tIns="264160" rIns="0" bIns="0" rtlCol="0" vert="horz">
            <a:spAutoFit/>
          </a:bodyPr>
          <a:lstStyle/>
          <a:p>
            <a:pPr algn="ctr" marL="13970">
              <a:lnSpc>
                <a:spcPct val="100000"/>
              </a:lnSpc>
              <a:spcBef>
                <a:spcPts val="2080"/>
              </a:spcBef>
            </a:pPr>
            <a:r>
              <a:rPr dirty="0" sz="3400" spc="130">
                <a:solidFill>
                  <a:srgbClr val="522313"/>
                </a:solidFill>
                <a:latin typeface="Arial"/>
                <a:cs typeface="Arial"/>
              </a:rPr>
              <a:t>Station</a:t>
            </a:r>
            <a:r>
              <a:rPr dirty="0" sz="3400" spc="8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900" spc="40">
                <a:solidFill>
                  <a:srgbClr val="522313"/>
                </a:solidFill>
                <a:latin typeface="Arial"/>
                <a:cs typeface="Arial"/>
              </a:rPr>
              <a:t>2:</a:t>
            </a:r>
            <a:endParaRPr sz="29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1985"/>
              </a:spcBef>
            </a:pPr>
            <a:r>
              <a:rPr dirty="0" sz="3400" spc="145">
                <a:solidFill>
                  <a:srgbClr val="522313"/>
                </a:solidFill>
                <a:latin typeface="Arial"/>
                <a:cs typeface="Arial"/>
              </a:rPr>
              <a:t>Aerobic</a:t>
            </a:r>
            <a:r>
              <a:rPr dirty="0" sz="3400" spc="25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400" spc="55">
                <a:solidFill>
                  <a:srgbClr val="522313"/>
                </a:solidFill>
                <a:latin typeface="Arial"/>
                <a:cs typeface="Arial"/>
              </a:rPr>
              <a:t>Exercises</a:t>
            </a:r>
            <a:endParaRPr sz="3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75755" y="4798728"/>
            <a:ext cx="4535805" cy="155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53235" marR="1285240" indent="-440055">
              <a:lnSpc>
                <a:spcPct val="147500"/>
              </a:lnSpc>
              <a:spcBef>
                <a:spcPts val="95"/>
              </a:spcBef>
            </a:pPr>
            <a:r>
              <a:rPr dirty="0" sz="3400" spc="114">
                <a:solidFill>
                  <a:srgbClr val="522313"/>
                </a:solidFill>
                <a:latin typeface="Arial"/>
                <a:cs typeface="Arial"/>
              </a:rPr>
              <a:t>Station</a:t>
            </a:r>
            <a:r>
              <a:rPr dirty="0" sz="3400" spc="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400" spc="-55">
                <a:solidFill>
                  <a:srgbClr val="522313"/>
                </a:solidFill>
                <a:latin typeface="Arial"/>
                <a:cs typeface="Arial"/>
              </a:rPr>
              <a:t>3: </a:t>
            </a:r>
            <a:r>
              <a:rPr dirty="0" sz="3400" spc="30">
                <a:solidFill>
                  <a:srgbClr val="522313"/>
                </a:solidFill>
                <a:latin typeface="Arial"/>
                <a:cs typeface="Arial"/>
              </a:rPr>
              <a:t>Yoga</a:t>
            </a:r>
            <a:endParaRPr sz="3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45778" y="7787626"/>
            <a:ext cx="4532630" cy="155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76705" marR="1284605" indent="-273050">
              <a:lnSpc>
                <a:spcPct val="147500"/>
              </a:lnSpc>
              <a:spcBef>
                <a:spcPts val="95"/>
              </a:spcBef>
            </a:pPr>
            <a:r>
              <a:rPr dirty="0" sz="3400" spc="130">
                <a:solidFill>
                  <a:srgbClr val="522313"/>
                </a:solidFill>
                <a:latin typeface="Arial"/>
                <a:cs typeface="Arial"/>
              </a:rPr>
              <a:t>Station</a:t>
            </a:r>
            <a:r>
              <a:rPr dirty="0" sz="3400" spc="3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400" spc="-55">
                <a:solidFill>
                  <a:srgbClr val="522313"/>
                </a:solidFill>
                <a:latin typeface="Arial"/>
                <a:cs typeface="Arial"/>
              </a:rPr>
              <a:t>4: </a:t>
            </a:r>
            <a:r>
              <a:rPr dirty="0" sz="3400">
                <a:solidFill>
                  <a:srgbClr val="522313"/>
                </a:solidFill>
                <a:latin typeface="Arial"/>
                <a:cs typeface="Arial"/>
              </a:rPr>
              <a:t>Tai</a:t>
            </a:r>
            <a:r>
              <a:rPr dirty="0" sz="3400" spc="-204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400" spc="50">
                <a:solidFill>
                  <a:srgbClr val="522313"/>
                </a:solidFill>
                <a:latin typeface="Arial"/>
                <a:cs typeface="Arial"/>
              </a:rPr>
              <a:t>Chi</a:t>
            </a:r>
            <a:endParaRPr sz="3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16511" y="7787626"/>
            <a:ext cx="4169410" cy="155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90930" marR="688975" indent="213360">
              <a:lnSpc>
                <a:spcPct val="147500"/>
              </a:lnSpc>
              <a:spcBef>
                <a:spcPts val="95"/>
              </a:spcBef>
            </a:pPr>
            <a:r>
              <a:rPr dirty="0" sz="3400" spc="130">
                <a:solidFill>
                  <a:srgbClr val="522313"/>
                </a:solidFill>
                <a:latin typeface="Arial"/>
                <a:cs typeface="Arial"/>
              </a:rPr>
              <a:t>Station</a:t>
            </a:r>
            <a:r>
              <a:rPr dirty="0" sz="3400" spc="2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400" spc="-25">
                <a:solidFill>
                  <a:srgbClr val="522313"/>
                </a:solidFill>
                <a:latin typeface="Arial"/>
                <a:cs typeface="Arial"/>
              </a:rPr>
              <a:t>5: </a:t>
            </a:r>
            <a:r>
              <a:rPr dirty="0" sz="3400" spc="155">
                <a:solidFill>
                  <a:srgbClr val="522313"/>
                </a:solidFill>
                <a:latin typeface="Arial"/>
                <a:cs typeface="Arial"/>
              </a:rPr>
              <a:t>Smart</a:t>
            </a:r>
            <a:r>
              <a:rPr dirty="0" sz="3400" spc="2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3400" spc="150">
                <a:solidFill>
                  <a:srgbClr val="522313"/>
                </a:solidFill>
                <a:latin typeface="Arial"/>
                <a:cs typeface="Arial"/>
              </a:rPr>
              <a:t>Goal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4110" y="988108"/>
            <a:ext cx="12614910" cy="1313180"/>
          </a:xfrm>
          <a:custGeom>
            <a:avLst/>
            <a:gdLst/>
            <a:ahLst/>
            <a:cxnLst/>
            <a:rect l="l" t="t" r="r" b="b"/>
            <a:pathLst>
              <a:path w="12614910" h="1313180">
                <a:moveTo>
                  <a:pt x="12614481" y="1313032"/>
                </a:moveTo>
                <a:lnTo>
                  <a:pt x="0" y="1313032"/>
                </a:lnTo>
                <a:lnTo>
                  <a:pt x="0" y="0"/>
                </a:lnTo>
                <a:lnTo>
                  <a:pt x="12614481" y="0"/>
                </a:lnTo>
                <a:lnTo>
                  <a:pt x="12614481" y="1313032"/>
                </a:lnTo>
                <a:close/>
              </a:path>
            </a:pathLst>
          </a:custGeom>
          <a:solidFill>
            <a:srgbClr val="522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31411" y="1026443"/>
            <a:ext cx="12713335" cy="11258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960100" algn="l"/>
              </a:tabLst>
            </a:pPr>
            <a:r>
              <a:rPr dirty="0" spc="395">
                <a:solidFill>
                  <a:srgbClr val="F4EBC8"/>
                </a:solidFill>
              </a:rPr>
              <a:t>How</a:t>
            </a:r>
            <a:r>
              <a:rPr dirty="0" spc="455">
                <a:solidFill>
                  <a:srgbClr val="F4EBC8"/>
                </a:solidFill>
              </a:rPr>
              <a:t> </a:t>
            </a:r>
            <a:r>
              <a:rPr dirty="0" spc="320">
                <a:solidFill>
                  <a:srgbClr val="F4EBC8"/>
                </a:solidFill>
              </a:rPr>
              <a:t>can</a:t>
            </a:r>
            <a:r>
              <a:rPr dirty="0" spc="455">
                <a:solidFill>
                  <a:srgbClr val="F4EBC8"/>
                </a:solidFill>
              </a:rPr>
              <a:t> </a:t>
            </a:r>
            <a:r>
              <a:rPr dirty="0" spc="204">
                <a:solidFill>
                  <a:srgbClr val="F4EBC8"/>
                </a:solidFill>
              </a:rPr>
              <a:t>Occupational</a:t>
            </a:r>
            <a:r>
              <a:rPr dirty="0">
                <a:solidFill>
                  <a:srgbClr val="F4EBC8"/>
                </a:solidFill>
              </a:rPr>
              <a:t>	</a:t>
            </a:r>
            <a:r>
              <a:rPr dirty="0" spc="260">
                <a:solidFill>
                  <a:srgbClr val="F4EBC8"/>
                </a:solidFill>
              </a:rPr>
              <a:t>and</a:t>
            </a:r>
          </a:p>
        </p:txBody>
      </p:sp>
      <p:sp>
        <p:nvSpPr>
          <p:cNvPr id="4" name="object 4"/>
          <p:cNvSpPr/>
          <p:nvPr/>
        </p:nvSpPr>
        <p:spPr>
          <a:xfrm>
            <a:off x="1044110" y="2455051"/>
            <a:ext cx="10343515" cy="1313180"/>
          </a:xfrm>
          <a:custGeom>
            <a:avLst/>
            <a:gdLst/>
            <a:ahLst/>
            <a:cxnLst/>
            <a:rect l="l" t="t" r="r" b="b"/>
            <a:pathLst>
              <a:path w="10343515" h="1313179">
                <a:moveTo>
                  <a:pt x="10343136" y="1313032"/>
                </a:moveTo>
                <a:lnTo>
                  <a:pt x="0" y="1313032"/>
                </a:lnTo>
                <a:lnTo>
                  <a:pt x="0" y="0"/>
                </a:lnTo>
                <a:lnTo>
                  <a:pt x="10343136" y="0"/>
                </a:lnTo>
                <a:lnTo>
                  <a:pt x="10343136" y="1313032"/>
                </a:lnTo>
                <a:close/>
              </a:path>
            </a:pathLst>
          </a:custGeom>
          <a:solidFill>
            <a:srgbClr val="522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31411" y="2493387"/>
            <a:ext cx="10443845" cy="11258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438515" algn="l"/>
              </a:tabLst>
            </a:pPr>
            <a:r>
              <a:rPr dirty="0" sz="7200" spc="210" b="1">
                <a:solidFill>
                  <a:srgbClr val="F4EBC8"/>
                </a:solidFill>
                <a:latin typeface="Arial"/>
                <a:cs typeface="Arial"/>
              </a:rPr>
              <a:t>Physical</a:t>
            </a:r>
            <a:r>
              <a:rPr dirty="0" sz="7200" spc="515" b="1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7200" spc="225" b="1">
                <a:solidFill>
                  <a:srgbClr val="F4EBC8"/>
                </a:solidFill>
                <a:latin typeface="Arial"/>
                <a:cs typeface="Arial"/>
              </a:rPr>
              <a:t>Therapy</a:t>
            </a:r>
            <a:r>
              <a:rPr dirty="0" sz="7200" b="1">
                <a:solidFill>
                  <a:srgbClr val="F4EBC8"/>
                </a:solidFill>
                <a:latin typeface="Arial"/>
                <a:cs typeface="Arial"/>
              </a:rPr>
              <a:t>	</a:t>
            </a:r>
            <a:r>
              <a:rPr dirty="0" sz="7200" spc="190" b="1">
                <a:solidFill>
                  <a:srgbClr val="F4EBC8"/>
                </a:solidFill>
                <a:latin typeface="Arial"/>
                <a:cs typeface="Arial"/>
              </a:rPr>
              <a:t>help</a:t>
            </a:r>
            <a:endParaRPr sz="7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2946" y="4206480"/>
            <a:ext cx="12578080" cy="1561465"/>
          </a:xfrm>
          <a:custGeom>
            <a:avLst/>
            <a:gdLst/>
            <a:ahLst/>
            <a:cxnLst/>
            <a:rect l="l" t="t" r="r" b="b"/>
            <a:pathLst>
              <a:path w="12578080" h="1561464">
                <a:moveTo>
                  <a:pt x="1938896" y="1057427"/>
                </a:moveTo>
                <a:lnTo>
                  <a:pt x="455587" y="1057427"/>
                </a:lnTo>
                <a:lnTo>
                  <a:pt x="455587" y="1561223"/>
                </a:lnTo>
                <a:lnTo>
                  <a:pt x="1938896" y="1561223"/>
                </a:lnTo>
                <a:lnTo>
                  <a:pt x="1938896" y="1057427"/>
                </a:lnTo>
                <a:close/>
              </a:path>
              <a:path w="12578080" h="1561464">
                <a:moveTo>
                  <a:pt x="7760957" y="531774"/>
                </a:moveTo>
                <a:lnTo>
                  <a:pt x="0" y="531774"/>
                </a:lnTo>
                <a:lnTo>
                  <a:pt x="0" y="1035570"/>
                </a:lnTo>
                <a:lnTo>
                  <a:pt x="7760957" y="1035570"/>
                </a:lnTo>
                <a:lnTo>
                  <a:pt x="7760957" y="531774"/>
                </a:lnTo>
                <a:close/>
              </a:path>
              <a:path w="12578080" h="1561464">
                <a:moveTo>
                  <a:pt x="12577851" y="0"/>
                </a:moveTo>
                <a:lnTo>
                  <a:pt x="3149" y="0"/>
                </a:lnTo>
                <a:lnTo>
                  <a:pt x="3149" y="503796"/>
                </a:lnTo>
                <a:lnTo>
                  <a:pt x="12577851" y="503796"/>
                </a:lnTo>
                <a:lnTo>
                  <a:pt x="12577851" y="0"/>
                </a:lnTo>
                <a:close/>
              </a:path>
            </a:pathLst>
          </a:custGeom>
          <a:solidFill>
            <a:srgbClr val="522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10250" y="4119758"/>
            <a:ext cx="12637770" cy="1614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0">
              <a:lnSpc>
                <a:spcPct val="120300"/>
              </a:lnSpc>
              <a:spcBef>
                <a:spcPts val="100"/>
              </a:spcBef>
              <a:tabLst>
                <a:tab pos="1377950" algn="l"/>
              </a:tabLst>
            </a:pP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OT</a:t>
            </a:r>
            <a:r>
              <a:rPr dirty="0" sz="2900" spc="-19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-25">
                <a:solidFill>
                  <a:srgbClr val="F4EBC8"/>
                </a:solidFill>
                <a:latin typeface="Arial"/>
                <a:cs typeface="Arial"/>
              </a:rPr>
              <a:t>and</a:t>
            </a: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	</a:t>
            </a:r>
            <a:r>
              <a:rPr dirty="0" sz="2900" spc="-30">
                <a:solidFill>
                  <a:srgbClr val="F4EBC8"/>
                </a:solidFill>
                <a:latin typeface="Arial"/>
                <a:cs typeface="Arial"/>
              </a:rPr>
              <a:t>PT</a:t>
            </a:r>
            <a:r>
              <a:rPr dirty="0" sz="2900" spc="-16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20">
                <a:solidFill>
                  <a:srgbClr val="F4EBC8"/>
                </a:solidFill>
                <a:latin typeface="Arial"/>
                <a:cs typeface="Arial"/>
              </a:rPr>
              <a:t>can</a:t>
            </a:r>
            <a:r>
              <a:rPr dirty="0" sz="2900" spc="1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NOT</a:t>
            </a:r>
            <a:r>
              <a:rPr dirty="0" sz="2900" spc="1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0">
                <a:solidFill>
                  <a:srgbClr val="F4EBC8"/>
                </a:solidFill>
                <a:latin typeface="Arial"/>
                <a:cs typeface="Arial"/>
              </a:rPr>
              <a:t>treat</a:t>
            </a: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95">
                <a:solidFill>
                  <a:srgbClr val="F4EBC8"/>
                </a:solidFill>
                <a:latin typeface="Arial"/>
                <a:cs typeface="Arial"/>
              </a:rPr>
              <a:t>mental</a:t>
            </a:r>
            <a:r>
              <a:rPr dirty="0" sz="2900" spc="-29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F4EBC8"/>
                </a:solidFill>
                <a:latin typeface="Arial"/>
                <a:cs typeface="Arial"/>
              </a:rPr>
              <a:t>health</a:t>
            </a:r>
            <a:r>
              <a:rPr dirty="0" sz="2900" spc="6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14">
                <a:solidFill>
                  <a:srgbClr val="F4EBC8"/>
                </a:solidFill>
                <a:latin typeface="Arial"/>
                <a:cs typeface="Arial"/>
              </a:rPr>
              <a:t>but</a:t>
            </a:r>
            <a:r>
              <a:rPr dirty="0" sz="2900" spc="19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45">
                <a:solidFill>
                  <a:srgbClr val="F4EBC8"/>
                </a:solidFill>
                <a:latin typeface="Arial"/>
                <a:cs typeface="Arial"/>
              </a:rPr>
              <a:t>we</a:t>
            </a:r>
            <a:r>
              <a:rPr dirty="0" sz="2900" spc="1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20">
                <a:solidFill>
                  <a:srgbClr val="F4EBC8"/>
                </a:solidFill>
                <a:latin typeface="Arial"/>
                <a:cs typeface="Arial"/>
              </a:rPr>
              <a:t>can</a:t>
            </a: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70">
                <a:solidFill>
                  <a:srgbClr val="F4EBC8"/>
                </a:solidFill>
                <a:latin typeface="Arial"/>
                <a:cs typeface="Arial"/>
              </a:rPr>
              <a:t>help</a:t>
            </a:r>
            <a:r>
              <a:rPr dirty="0" sz="2900" spc="-7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60">
                <a:solidFill>
                  <a:srgbClr val="F4EBC8"/>
                </a:solidFill>
                <a:latin typeface="Arial"/>
                <a:cs typeface="Arial"/>
              </a:rPr>
              <a:t>with</a:t>
            </a:r>
            <a:r>
              <a:rPr dirty="0" sz="2900" spc="-2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14">
                <a:solidFill>
                  <a:srgbClr val="F4EBC8"/>
                </a:solidFill>
                <a:latin typeface="Arial"/>
                <a:cs typeface="Arial"/>
              </a:rPr>
              <a:t>underlying conditions</a:t>
            </a:r>
            <a:r>
              <a:rPr dirty="0" sz="2900" spc="125">
                <a:solidFill>
                  <a:srgbClr val="F4EBC8"/>
                </a:solidFill>
                <a:latin typeface="Arial"/>
                <a:cs typeface="Arial"/>
              </a:rPr>
              <a:t> that</a:t>
            </a: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35">
                <a:solidFill>
                  <a:srgbClr val="F4EBC8"/>
                </a:solidFill>
                <a:latin typeface="Arial"/>
                <a:cs typeface="Arial"/>
              </a:rPr>
              <a:t>make</a:t>
            </a:r>
            <a:r>
              <a:rPr dirty="0" sz="2900" spc="1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F4EBC8"/>
                </a:solidFill>
                <a:latin typeface="Arial"/>
                <a:cs typeface="Arial"/>
              </a:rPr>
              <a:t>physical</a:t>
            </a:r>
            <a:r>
              <a:rPr dirty="0" sz="2900" spc="-21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85">
                <a:solidFill>
                  <a:srgbClr val="F4EBC8"/>
                </a:solidFill>
                <a:latin typeface="Arial"/>
                <a:cs typeface="Arial"/>
              </a:rPr>
              <a:t>activities</a:t>
            </a:r>
            <a:r>
              <a:rPr dirty="0" sz="2900" spc="3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F4EBC8"/>
                </a:solidFill>
                <a:latin typeface="Arial"/>
                <a:cs typeface="Arial"/>
              </a:rPr>
              <a:t>hard.</a:t>
            </a:r>
            <a:endParaRPr sz="2900">
              <a:latin typeface="Arial"/>
              <a:cs typeface="Arial"/>
            </a:endParaRPr>
          </a:p>
          <a:p>
            <a:pPr marL="467995">
              <a:lnSpc>
                <a:spcPct val="100000"/>
              </a:lnSpc>
              <a:spcBef>
                <a:spcPts val="655"/>
              </a:spcBef>
            </a:pPr>
            <a:r>
              <a:rPr dirty="0" sz="2900" spc="90">
                <a:solidFill>
                  <a:srgbClr val="F4EBC8"/>
                </a:solidFill>
                <a:latin typeface="Arial"/>
                <a:cs typeface="Arial"/>
              </a:rPr>
              <a:t>Strength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6163" y="5789556"/>
            <a:ext cx="140589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125">
                <a:solidFill>
                  <a:srgbClr val="F4EBC8"/>
                </a:solidFill>
                <a:latin typeface="Arial"/>
                <a:cs typeface="Arial"/>
              </a:rPr>
              <a:t>Mobility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4688" y="6315211"/>
            <a:ext cx="189992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75">
                <a:solidFill>
                  <a:srgbClr val="F4EBC8"/>
                </a:solidFill>
                <a:latin typeface="Arial"/>
                <a:cs typeface="Arial"/>
              </a:rPr>
              <a:t>Endurance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3582" y="6846978"/>
            <a:ext cx="3821429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114">
                <a:solidFill>
                  <a:srgbClr val="F4EBC8"/>
                </a:solidFill>
                <a:latin typeface="Arial"/>
                <a:cs typeface="Arial"/>
              </a:rPr>
              <a:t>Functional</a:t>
            </a:r>
            <a:r>
              <a:rPr dirty="0" sz="2900" spc="-21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50">
                <a:solidFill>
                  <a:srgbClr val="F4EBC8"/>
                </a:solidFill>
                <a:latin typeface="Arial"/>
                <a:cs typeface="Arial"/>
              </a:rPr>
              <a:t>movement</a:t>
            </a:r>
            <a:endParaRPr sz="2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800" y="7898287"/>
            <a:ext cx="13295630" cy="504190"/>
          </a:xfrm>
          <a:prstGeom prst="rect">
            <a:avLst/>
          </a:prstGeom>
          <a:solidFill>
            <a:srgbClr val="522313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2900" spc="130">
                <a:solidFill>
                  <a:srgbClr val="F4EBC8"/>
                </a:solidFill>
                <a:latin typeface="Arial"/>
                <a:cs typeface="Arial"/>
              </a:rPr>
              <a:t>Anytime</a:t>
            </a:r>
            <a:r>
              <a:rPr dirty="0" sz="2900" spc="-3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35">
                <a:solidFill>
                  <a:srgbClr val="F4EBC8"/>
                </a:solidFill>
                <a:latin typeface="Arial"/>
                <a:cs typeface="Arial"/>
              </a:rPr>
              <a:t>you</a:t>
            </a: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80">
                <a:solidFill>
                  <a:srgbClr val="F4EBC8"/>
                </a:solidFill>
                <a:latin typeface="Arial"/>
                <a:cs typeface="Arial"/>
              </a:rPr>
              <a:t>are</a:t>
            </a:r>
            <a:r>
              <a:rPr dirty="0" sz="2900" spc="-6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F4EBC8"/>
                </a:solidFill>
                <a:latin typeface="Arial"/>
                <a:cs typeface="Arial"/>
              </a:rPr>
              <a:t>experiencing</a:t>
            </a:r>
            <a:r>
              <a:rPr dirty="0" sz="2900" spc="18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F4EBC8"/>
                </a:solidFill>
                <a:latin typeface="Arial"/>
                <a:cs typeface="Arial"/>
              </a:rPr>
              <a:t>limitations</a:t>
            </a:r>
            <a:r>
              <a:rPr dirty="0" sz="2900" spc="2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5">
                <a:solidFill>
                  <a:srgbClr val="F4EBC8"/>
                </a:solidFill>
                <a:latin typeface="Arial"/>
                <a:cs typeface="Arial"/>
              </a:rPr>
              <a:t>to</a:t>
            </a:r>
            <a:r>
              <a:rPr dirty="0" sz="2900" spc="2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F4EBC8"/>
                </a:solidFill>
                <a:latin typeface="Arial"/>
                <a:cs typeface="Arial"/>
              </a:rPr>
              <a:t>your</a:t>
            </a:r>
            <a:r>
              <a:rPr dirty="0" sz="2900" spc="2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85">
                <a:solidFill>
                  <a:srgbClr val="F4EBC8"/>
                </a:solidFill>
                <a:latin typeface="Arial"/>
                <a:cs typeface="Arial"/>
              </a:rPr>
              <a:t>normal</a:t>
            </a:r>
            <a:r>
              <a:rPr dirty="0" sz="2900" spc="-36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75">
                <a:solidFill>
                  <a:srgbClr val="F4EBC8"/>
                </a:solidFill>
                <a:latin typeface="Arial"/>
                <a:cs typeface="Arial"/>
              </a:rPr>
              <a:t>activities</a:t>
            </a:r>
            <a:r>
              <a:rPr dirty="0" sz="2900" spc="13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65">
                <a:solidFill>
                  <a:srgbClr val="F4EBC8"/>
                </a:solidFill>
                <a:latin typeface="Arial"/>
                <a:cs typeface="Arial"/>
              </a:rPr>
              <a:t>it's</a:t>
            </a:r>
            <a:r>
              <a:rPr dirty="0" sz="2900" spc="-6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30">
                <a:solidFill>
                  <a:srgbClr val="F4EBC8"/>
                </a:solidFill>
                <a:latin typeface="Arial"/>
                <a:cs typeface="Arial"/>
              </a:rPr>
              <a:t>best</a:t>
            </a:r>
            <a:r>
              <a:rPr dirty="0" sz="2900" spc="-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F4EBC8"/>
                </a:solidFill>
                <a:latin typeface="Arial"/>
                <a:cs typeface="Arial"/>
              </a:rPr>
              <a:t>to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5931" y="8423947"/>
            <a:ext cx="13013690" cy="1035685"/>
          </a:xfrm>
          <a:custGeom>
            <a:avLst/>
            <a:gdLst/>
            <a:ahLst/>
            <a:cxnLst/>
            <a:rect l="l" t="t" r="r" b="b"/>
            <a:pathLst>
              <a:path w="13013690" h="1035684">
                <a:moveTo>
                  <a:pt x="1367078" y="531761"/>
                </a:moveTo>
                <a:lnTo>
                  <a:pt x="5867" y="531761"/>
                </a:lnTo>
                <a:lnTo>
                  <a:pt x="5867" y="1035570"/>
                </a:lnTo>
                <a:lnTo>
                  <a:pt x="1367078" y="1035570"/>
                </a:lnTo>
                <a:lnTo>
                  <a:pt x="1367078" y="531761"/>
                </a:lnTo>
                <a:close/>
              </a:path>
              <a:path w="13013690" h="1035684">
                <a:moveTo>
                  <a:pt x="13013627" y="0"/>
                </a:moveTo>
                <a:lnTo>
                  <a:pt x="0" y="0"/>
                </a:lnTo>
                <a:lnTo>
                  <a:pt x="0" y="503796"/>
                </a:lnTo>
                <a:lnTo>
                  <a:pt x="13013627" y="503796"/>
                </a:lnTo>
                <a:lnTo>
                  <a:pt x="13013627" y="0"/>
                </a:lnTo>
                <a:close/>
              </a:path>
            </a:pathLst>
          </a:custGeom>
          <a:solidFill>
            <a:srgbClr val="522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13238" y="8337222"/>
            <a:ext cx="13068935" cy="1089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 marR="5080" indent="-6350">
              <a:lnSpc>
                <a:spcPct val="120300"/>
              </a:lnSpc>
              <a:spcBef>
                <a:spcPts val="100"/>
              </a:spcBef>
            </a:pPr>
            <a:r>
              <a:rPr dirty="0" sz="2900" spc="95">
                <a:solidFill>
                  <a:srgbClr val="F4EBC8"/>
                </a:solidFill>
                <a:latin typeface="Arial"/>
                <a:cs typeface="Arial"/>
              </a:rPr>
              <a:t>reach</a:t>
            </a:r>
            <a:r>
              <a:rPr dirty="0" sz="2900" spc="3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F4EBC8"/>
                </a:solidFill>
                <a:latin typeface="Arial"/>
                <a:cs typeface="Arial"/>
              </a:rPr>
              <a:t>out</a:t>
            </a:r>
            <a:r>
              <a:rPr dirty="0" sz="2900" spc="23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80">
                <a:solidFill>
                  <a:srgbClr val="F4EBC8"/>
                </a:solidFill>
                <a:latin typeface="Arial"/>
                <a:cs typeface="Arial"/>
              </a:rPr>
              <a:t>to</a:t>
            </a:r>
            <a:r>
              <a:rPr dirty="0" sz="2900" spc="7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95">
                <a:solidFill>
                  <a:srgbClr val="F4EBC8"/>
                </a:solidFill>
                <a:latin typeface="Arial"/>
                <a:cs typeface="Arial"/>
              </a:rPr>
              <a:t>your</a:t>
            </a:r>
            <a:r>
              <a:rPr dirty="0" sz="2900" spc="4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75">
                <a:solidFill>
                  <a:srgbClr val="F4EBC8"/>
                </a:solidFill>
                <a:latin typeface="Arial"/>
                <a:cs typeface="Arial"/>
              </a:rPr>
              <a:t>physician</a:t>
            </a:r>
            <a:r>
              <a:rPr dirty="0" sz="2900" spc="12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65">
                <a:solidFill>
                  <a:srgbClr val="F4EBC8"/>
                </a:solidFill>
                <a:latin typeface="Arial"/>
                <a:cs typeface="Arial"/>
              </a:rPr>
              <a:t>to</a:t>
            </a:r>
            <a:r>
              <a:rPr dirty="0" sz="2900" spc="14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4EBC8"/>
                </a:solidFill>
                <a:latin typeface="Arial"/>
                <a:cs typeface="Arial"/>
              </a:rPr>
              <a:t>ask</a:t>
            </a:r>
            <a:r>
              <a:rPr dirty="0" sz="2900" spc="6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F4EBC8"/>
                </a:solidFill>
                <a:latin typeface="Arial"/>
                <a:cs typeface="Arial"/>
              </a:rPr>
              <a:t>for</a:t>
            </a:r>
            <a:r>
              <a:rPr dirty="0" sz="2900" spc="-6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45">
                <a:solidFill>
                  <a:srgbClr val="F4EBC8"/>
                </a:solidFill>
                <a:latin typeface="Arial"/>
                <a:cs typeface="Arial"/>
              </a:rPr>
              <a:t>a</a:t>
            </a:r>
            <a:r>
              <a:rPr dirty="0" sz="2900" spc="-9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10">
                <a:solidFill>
                  <a:srgbClr val="F4EBC8"/>
                </a:solidFill>
                <a:latin typeface="Arial"/>
                <a:cs typeface="Arial"/>
              </a:rPr>
              <a:t>referral</a:t>
            </a:r>
            <a:r>
              <a:rPr dirty="0" sz="2900" spc="-170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90">
                <a:solidFill>
                  <a:srgbClr val="F4EBC8"/>
                </a:solidFill>
                <a:latin typeface="Arial"/>
                <a:cs typeface="Arial"/>
              </a:rPr>
              <a:t>for</a:t>
            </a:r>
            <a:r>
              <a:rPr dirty="0" sz="2900" spc="-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30">
                <a:solidFill>
                  <a:srgbClr val="F4EBC8"/>
                </a:solidFill>
                <a:latin typeface="Arial"/>
                <a:cs typeface="Arial"/>
              </a:rPr>
              <a:t>occupational</a:t>
            </a:r>
            <a:r>
              <a:rPr dirty="0" sz="2900" spc="-7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0">
                <a:solidFill>
                  <a:srgbClr val="F4EBC8"/>
                </a:solidFill>
                <a:latin typeface="Arial"/>
                <a:cs typeface="Arial"/>
              </a:rPr>
              <a:t>or</a:t>
            </a:r>
            <a:r>
              <a:rPr dirty="0" sz="2900" spc="-25">
                <a:solidFill>
                  <a:srgbClr val="F4EBC8"/>
                </a:solidFill>
                <a:latin typeface="Arial"/>
                <a:cs typeface="Arial"/>
              </a:rPr>
              <a:t> </a:t>
            </a:r>
            <a:r>
              <a:rPr dirty="0" sz="2900" spc="100">
                <a:solidFill>
                  <a:srgbClr val="F4EBC8"/>
                </a:solidFill>
                <a:latin typeface="Arial"/>
                <a:cs typeface="Arial"/>
              </a:rPr>
              <a:t>physical </a:t>
            </a:r>
            <a:r>
              <a:rPr dirty="0" sz="2900" spc="-10">
                <a:solidFill>
                  <a:srgbClr val="F4EBC8"/>
                </a:solidFill>
                <a:latin typeface="Arial"/>
                <a:cs typeface="Arial"/>
              </a:rPr>
              <a:t>therapy.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85635" y="0"/>
            <a:ext cx="9839960" cy="10262870"/>
            <a:chOff x="8185635" y="0"/>
            <a:chExt cx="9839960" cy="10262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5635" y="0"/>
              <a:ext cx="9839853" cy="102625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46851" y="4828747"/>
              <a:ext cx="4377055" cy="3642995"/>
            </a:xfrm>
            <a:custGeom>
              <a:avLst/>
              <a:gdLst/>
              <a:ahLst/>
              <a:cxnLst/>
              <a:rect l="l" t="t" r="r" b="b"/>
              <a:pathLst>
                <a:path w="4377055" h="3642995">
                  <a:moveTo>
                    <a:pt x="4333929" y="1784781"/>
                  </a:moveTo>
                  <a:lnTo>
                    <a:pt x="4333929" y="348399"/>
                  </a:lnTo>
                </a:path>
                <a:path w="4377055" h="3642995">
                  <a:moveTo>
                    <a:pt x="4364450" y="3642909"/>
                  </a:moveTo>
                  <a:lnTo>
                    <a:pt x="4364450" y="2053720"/>
                  </a:lnTo>
                </a:path>
                <a:path w="4377055" h="3642995">
                  <a:moveTo>
                    <a:pt x="317414" y="0"/>
                  </a:moveTo>
                  <a:lnTo>
                    <a:pt x="4327825" y="0"/>
                  </a:lnTo>
                </a:path>
                <a:path w="4377055" h="3642995">
                  <a:moveTo>
                    <a:pt x="311310" y="348399"/>
                  </a:moveTo>
                  <a:lnTo>
                    <a:pt x="4352241" y="348399"/>
                  </a:lnTo>
                </a:path>
                <a:path w="4377055" h="3642995">
                  <a:moveTo>
                    <a:pt x="0" y="1772556"/>
                  </a:moveTo>
                  <a:lnTo>
                    <a:pt x="4352241" y="1772556"/>
                  </a:lnTo>
                </a:path>
                <a:path w="4377055" h="3642995">
                  <a:moveTo>
                    <a:pt x="0" y="2059833"/>
                  </a:moveTo>
                  <a:lnTo>
                    <a:pt x="4376658" y="2059833"/>
                  </a:lnTo>
                </a:path>
              </a:pathLst>
            </a:custGeom>
            <a:ln w="18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99059" y="3031266"/>
            <a:ext cx="4531360" cy="11258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200" spc="355" b="1">
                <a:solidFill>
                  <a:srgbClr val="522313"/>
                </a:solidFill>
                <a:latin typeface="Arial"/>
                <a:cs typeface="Arial"/>
              </a:rPr>
              <a:t>Summary</a:t>
            </a:r>
            <a:endParaRPr sz="72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9154497" y="908020"/>
            <a:ext cx="7734934" cy="1388745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5875" marR="5080" indent="-3810">
              <a:lnSpc>
                <a:spcPct val="117200"/>
              </a:lnSpc>
              <a:spcBef>
                <a:spcPts val="70"/>
              </a:spcBef>
            </a:pPr>
            <a:r>
              <a:rPr dirty="0" sz="2550" spc="80" b="0">
                <a:solidFill>
                  <a:srgbClr val="522313"/>
                </a:solidFill>
                <a:latin typeface="Arial"/>
                <a:cs typeface="Arial"/>
              </a:rPr>
              <a:t>Exercise</a:t>
            </a:r>
            <a:r>
              <a:rPr dirty="0" sz="2550" spc="-13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55" b="0">
                <a:solidFill>
                  <a:srgbClr val="522313"/>
                </a:solidFill>
                <a:latin typeface="Arial"/>
                <a:cs typeface="Arial"/>
              </a:rPr>
              <a:t>reduces</a:t>
            </a:r>
            <a:r>
              <a:rPr dirty="0" sz="2550" spc="-7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14" b="0">
                <a:solidFill>
                  <a:srgbClr val="522313"/>
                </a:solidFill>
                <a:latin typeface="Arial"/>
                <a:cs typeface="Arial"/>
              </a:rPr>
              <a:t>depression</a:t>
            </a:r>
            <a:r>
              <a:rPr dirty="0" sz="2550" spc="1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50" b="0">
                <a:solidFill>
                  <a:srgbClr val="522313"/>
                </a:solidFill>
                <a:latin typeface="Arial"/>
                <a:cs typeface="Arial"/>
              </a:rPr>
              <a:t>levels</a:t>
            </a:r>
            <a:r>
              <a:rPr dirty="0" sz="2550" spc="-114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85" b="0">
                <a:solidFill>
                  <a:srgbClr val="522313"/>
                </a:solidFill>
                <a:latin typeface="Arial"/>
                <a:cs typeface="Arial"/>
              </a:rPr>
              <a:t>by</a:t>
            </a:r>
            <a:r>
              <a:rPr dirty="0" sz="2550" spc="-17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00" b="0">
                <a:solidFill>
                  <a:srgbClr val="522313"/>
                </a:solidFill>
                <a:latin typeface="Arial"/>
                <a:cs typeface="Arial"/>
              </a:rPr>
              <a:t>increasing </a:t>
            </a:r>
            <a:r>
              <a:rPr dirty="0" sz="2550" spc="150" b="0">
                <a:solidFill>
                  <a:srgbClr val="522313"/>
                </a:solidFill>
                <a:latin typeface="Arial"/>
                <a:cs typeface="Arial"/>
              </a:rPr>
              <a:t>neurotransmitters,</a:t>
            </a:r>
            <a:r>
              <a:rPr dirty="0" sz="2550" spc="-32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30" b="0">
                <a:solidFill>
                  <a:srgbClr val="522313"/>
                </a:solidFill>
                <a:latin typeface="Arial"/>
                <a:cs typeface="Arial"/>
              </a:rPr>
              <a:t>decreasing</a:t>
            </a:r>
            <a:r>
              <a:rPr dirty="0" sz="255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80" b="0">
                <a:solidFill>
                  <a:srgbClr val="522313"/>
                </a:solidFill>
                <a:latin typeface="Arial"/>
                <a:cs typeface="Arial"/>
              </a:rPr>
              <a:t>stress,</a:t>
            </a:r>
            <a:r>
              <a:rPr dirty="0" sz="2550" spc="-114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05" b="0">
                <a:solidFill>
                  <a:srgbClr val="522313"/>
                </a:solidFill>
                <a:latin typeface="Arial"/>
                <a:cs typeface="Arial"/>
              </a:rPr>
              <a:t>increase </a:t>
            </a:r>
            <a:r>
              <a:rPr dirty="0" sz="2550" spc="150" b="0">
                <a:solidFill>
                  <a:srgbClr val="522313"/>
                </a:solidFill>
                <a:latin typeface="Arial"/>
                <a:cs typeface="Arial"/>
              </a:rPr>
              <a:t>sleep</a:t>
            </a:r>
            <a:r>
              <a:rPr dirty="0" sz="2550" spc="-10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35" b="0">
                <a:solidFill>
                  <a:srgbClr val="522313"/>
                </a:solidFill>
                <a:latin typeface="Arial"/>
                <a:cs typeface="Arial"/>
              </a:rPr>
              <a:t>quality,</a:t>
            </a:r>
            <a:r>
              <a:rPr dirty="0" sz="2550" spc="-15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90" b="0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2550" spc="-19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14" b="0">
                <a:solidFill>
                  <a:srgbClr val="522313"/>
                </a:solidFill>
                <a:latin typeface="Arial"/>
                <a:cs typeface="Arial"/>
              </a:rPr>
              <a:t>increase</a:t>
            </a:r>
            <a:r>
              <a:rPr dirty="0" sz="2550" spc="-7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50" b="0">
                <a:solidFill>
                  <a:srgbClr val="522313"/>
                </a:solidFill>
                <a:latin typeface="Arial"/>
                <a:cs typeface="Arial"/>
              </a:rPr>
              <a:t>self</a:t>
            </a:r>
            <a:r>
              <a:rPr dirty="0" sz="2550" spc="-12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10" b="0">
                <a:solidFill>
                  <a:srgbClr val="522313"/>
                </a:solidFill>
                <a:latin typeface="Arial"/>
                <a:cs typeface="Arial"/>
              </a:rPr>
              <a:t>esteem.</a:t>
            </a:r>
            <a:endParaRPr sz="2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4345" y="3291800"/>
            <a:ext cx="7390130" cy="1395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970" marR="5080" indent="-1905">
              <a:lnSpc>
                <a:spcPct val="117200"/>
              </a:lnSpc>
              <a:spcBef>
                <a:spcPts val="120"/>
              </a:spcBef>
            </a:pPr>
            <a:r>
              <a:rPr dirty="0" sz="2550" spc="125">
                <a:solidFill>
                  <a:srgbClr val="522313"/>
                </a:solidFill>
                <a:latin typeface="Arial"/>
                <a:cs typeface="Arial"/>
              </a:rPr>
              <a:t>There</a:t>
            </a:r>
            <a:r>
              <a:rPr dirty="0" sz="2550" spc="-14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14">
                <a:solidFill>
                  <a:srgbClr val="522313"/>
                </a:solidFill>
                <a:latin typeface="Arial"/>
                <a:cs typeface="Arial"/>
              </a:rPr>
              <a:t>are</a:t>
            </a:r>
            <a:r>
              <a:rPr dirty="0" sz="2550" spc="-8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05">
                <a:solidFill>
                  <a:srgbClr val="522313"/>
                </a:solidFill>
                <a:latin typeface="Arial"/>
                <a:cs typeface="Arial"/>
              </a:rPr>
              <a:t>various</a:t>
            </a:r>
            <a:r>
              <a:rPr dirty="0" sz="2550" spc="-2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55">
                <a:solidFill>
                  <a:srgbClr val="522313"/>
                </a:solidFill>
                <a:latin typeface="Arial"/>
                <a:cs typeface="Arial"/>
              </a:rPr>
              <a:t>types</a:t>
            </a:r>
            <a:r>
              <a:rPr dirty="0" sz="2550" spc="-9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35">
                <a:solidFill>
                  <a:srgbClr val="522313"/>
                </a:solidFill>
                <a:latin typeface="Arial"/>
                <a:cs typeface="Arial"/>
              </a:rPr>
              <a:t>of</a:t>
            </a:r>
            <a:r>
              <a:rPr dirty="0" sz="2550" spc="1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00">
                <a:solidFill>
                  <a:srgbClr val="522313"/>
                </a:solidFill>
                <a:latin typeface="Arial"/>
                <a:cs typeface="Arial"/>
              </a:rPr>
              <a:t>exercise</a:t>
            </a:r>
            <a:r>
              <a:rPr dirty="0" sz="2550" spc="-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85">
                <a:solidFill>
                  <a:srgbClr val="522313"/>
                </a:solidFill>
                <a:latin typeface="Arial"/>
                <a:cs typeface="Arial"/>
              </a:rPr>
              <a:t>that</a:t>
            </a:r>
            <a:r>
              <a:rPr dirty="0" sz="2550" spc="-11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240">
                <a:solidFill>
                  <a:srgbClr val="522313"/>
                </a:solidFill>
                <a:latin typeface="Arial"/>
                <a:cs typeface="Arial"/>
              </a:rPr>
              <a:t>can</a:t>
            </a:r>
            <a:r>
              <a:rPr dirty="0" sz="2550" spc="-39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220">
                <a:solidFill>
                  <a:srgbClr val="522313"/>
                </a:solidFill>
                <a:latin typeface="Arial"/>
                <a:cs typeface="Arial"/>
              </a:rPr>
              <a:t>be </a:t>
            </a:r>
            <a:r>
              <a:rPr dirty="0" sz="2550" spc="155">
                <a:solidFill>
                  <a:srgbClr val="522313"/>
                </a:solidFill>
                <a:latin typeface="Arial"/>
                <a:cs typeface="Arial"/>
              </a:rPr>
              <a:t>beneficial</a:t>
            </a:r>
            <a:r>
              <a:rPr dirty="0" sz="2550" spc="-2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55">
                <a:solidFill>
                  <a:srgbClr val="522313"/>
                </a:solidFill>
                <a:latin typeface="Arial"/>
                <a:cs typeface="Arial"/>
              </a:rPr>
              <a:t>to</a:t>
            </a:r>
            <a:r>
              <a:rPr dirty="0" sz="2550" spc="-2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20">
                <a:solidFill>
                  <a:srgbClr val="522313"/>
                </a:solidFill>
                <a:latin typeface="Arial"/>
                <a:cs typeface="Arial"/>
              </a:rPr>
              <a:t>all </a:t>
            </a:r>
            <a:r>
              <a:rPr dirty="0" sz="2550" spc="155">
                <a:solidFill>
                  <a:srgbClr val="522313"/>
                </a:solidFill>
                <a:latin typeface="Arial"/>
                <a:cs typeface="Arial"/>
              </a:rPr>
              <a:t>types</a:t>
            </a:r>
            <a:r>
              <a:rPr dirty="0" sz="2550" spc="-9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35">
                <a:solidFill>
                  <a:srgbClr val="522313"/>
                </a:solidFill>
                <a:latin typeface="Arial"/>
                <a:cs typeface="Arial"/>
              </a:rPr>
              <a:t>of</a:t>
            </a:r>
            <a:r>
              <a:rPr dirty="0" sz="2550" spc="-1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95">
                <a:solidFill>
                  <a:srgbClr val="522313"/>
                </a:solidFill>
                <a:latin typeface="Arial"/>
                <a:cs typeface="Arial"/>
              </a:rPr>
              <a:t>people</a:t>
            </a:r>
            <a:r>
              <a:rPr dirty="0" sz="2550" spc="-1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220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2550" spc="-254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35">
                <a:solidFill>
                  <a:srgbClr val="522313"/>
                </a:solidFill>
                <a:latin typeface="Arial"/>
                <a:cs typeface="Arial"/>
              </a:rPr>
              <a:t>their </a:t>
            </a:r>
            <a:r>
              <a:rPr dirty="0" sz="2550" spc="100">
                <a:solidFill>
                  <a:srgbClr val="522313"/>
                </a:solidFill>
                <a:latin typeface="Arial"/>
                <a:cs typeface="Arial"/>
              </a:rPr>
              <a:t>abilities.</a:t>
            </a:r>
            <a:endParaRPr sz="2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4497" y="5363860"/>
            <a:ext cx="7235825" cy="2978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 marR="519430" indent="-1905">
              <a:lnSpc>
                <a:spcPct val="118000"/>
              </a:lnSpc>
              <a:spcBef>
                <a:spcPts val="95"/>
              </a:spcBef>
            </a:pPr>
            <a:r>
              <a:rPr dirty="0" sz="2550" spc="125">
                <a:solidFill>
                  <a:srgbClr val="522313"/>
                </a:solidFill>
                <a:latin typeface="Arial"/>
                <a:cs typeface="Arial"/>
              </a:rPr>
              <a:t>Using</a:t>
            </a:r>
            <a:r>
              <a:rPr dirty="0" sz="2550" spc="-1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30">
                <a:solidFill>
                  <a:srgbClr val="522313"/>
                </a:solidFill>
                <a:latin typeface="Arial"/>
                <a:cs typeface="Arial"/>
              </a:rPr>
              <a:t>Smart</a:t>
            </a:r>
            <a:r>
              <a:rPr dirty="0" sz="2550" spc="-3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45">
                <a:solidFill>
                  <a:srgbClr val="522313"/>
                </a:solidFill>
                <a:latin typeface="Arial"/>
                <a:cs typeface="Arial"/>
              </a:rPr>
              <a:t>goals</a:t>
            </a:r>
            <a:r>
              <a:rPr dirty="0" sz="2550" spc="-8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10">
                <a:solidFill>
                  <a:srgbClr val="522313"/>
                </a:solidFill>
                <a:latin typeface="Arial"/>
                <a:cs typeface="Arial"/>
              </a:rPr>
              <a:t>is</a:t>
            </a:r>
            <a:r>
              <a:rPr dirty="0" sz="2550" spc="-19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65">
                <a:solidFill>
                  <a:srgbClr val="522313"/>
                </a:solidFill>
                <a:latin typeface="Arial"/>
                <a:cs typeface="Arial"/>
              </a:rPr>
              <a:t>a</a:t>
            </a:r>
            <a:r>
              <a:rPr dirty="0" sz="2550" spc="-17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70">
                <a:solidFill>
                  <a:srgbClr val="522313"/>
                </a:solidFill>
                <a:latin typeface="Arial"/>
                <a:cs typeface="Arial"/>
              </a:rPr>
              <a:t>great</a:t>
            </a:r>
            <a:r>
              <a:rPr dirty="0" sz="2550" spc="-16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50">
                <a:solidFill>
                  <a:srgbClr val="522313"/>
                </a:solidFill>
                <a:latin typeface="Arial"/>
                <a:cs typeface="Arial"/>
              </a:rPr>
              <a:t>way</a:t>
            </a:r>
            <a:r>
              <a:rPr dirty="0" sz="2550" spc="-11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00">
                <a:solidFill>
                  <a:srgbClr val="522313"/>
                </a:solidFill>
                <a:latin typeface="Arial"/>
                <a:cs typeface="Arial"/>
              </a:rPr>
              <a:t>to</a:t>
            </a:r>
            <a:r>
              <a:rPr dirty="0" sz="2550" spc="9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50">
                <a:solidFill>
                  <a:srgbClr val="522313"/>
                </a:solidFill>
                <a:latin typeface="Arial"/>
                <a:cs typeface="Arial"/>
              </a:rPr>
              <a:t>initiate </a:t>
            </a:r>
            <a:r>
              <a:rPr dirty="0" sz="2550" spc="110">
                <a:solidFill>
                  <a:srgbClr val="522313"/>
                </a:solidFill>
                <a:latin typeface="Arial"/>
                <a:cs typeface="Arial"/>
              </a:rPr>
              <a:t>exercising</a:t>
            </a:r>
            <a:r>
              <a:rPr dirty="0" sz="2550" spc="-2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00">
                <a:solidFill>
                  <a:srgbClr val="522313"/>
                </a:solidFill>
                <a:latin typeface="Arial"/>
                <a:cs typeface="Arial"/>
              </a:rPr>
              <a:t>to</a:t>
            </a:r>
            <a:r>
              <a:rPr dirty="0" sz="2550" spc="16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200">
                <a:solidFill>
                  <a:srgbClr val="522313"/>
                </a:solidFill>
                <a:latin typeface="Arial"/>
                <a:cs typeface="Arial"/>
              </a:rPr>
              <a:t>help</a:t>
            </a:r>
            <a:r>
              <a:rPr dirty="0" sz="2550" spc="-17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229">
                <a:solidFill>
                  <a:srgbClr val="522313"/>
                </a:solidFill>
                <a:latin typeface="Arial"/>
                <a:cs typeface="Arial"/>
              </a:rPr>
              <a:t>with</a:t>
            </a:r>
            <a:r>
              <a:rPr dirty="0" sz="2550" spc="-15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215">
                <a:solidFill>
                  <a:srgbClr val="522313"/>
                </a:solidFill>
                <a:latin typeface="Arial"/>
                <a:cs typeface="Arial"/>
              </a:rPr>
              <a:t>mental</a:t>
            </a:r>
            <a:r>
              <a:rPr dirty="0" sz="2550" spc="-32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25">
                <a:solidFill>
                  <a:srgbClr val="522313"/>
                </a:solidFill>
                <a:latin typeface="Arial"/>
                <a:cs typeface="Arial"/>
              </a:rPr>
              <a:t>health.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35"/>
              </a:spcBef>
            </a:pPr>
            <a:endParaRPr sz="2550">
              <a:latin typeface="Arial"/>
              <a:cs typeface="Arial"/>
            </a:endParaRPr>
          </a:p>
          <a:p>
            <a:pPr marL="41275" marR="5080" indent="-8890">
              <a:lnSpc>
                <a:spcPct val="117200"/>
              </a:lnSpc>
              <a:spcBef>
                <a:spcPts val="5"/>
              </a:spcBef>
            </a:pPr>
            <a:r>
              <a:rPr dirty="0" sz="2550" spc="80">
                <a:solidFill>
                  <a:srgbClr val="522313"/>
                </a:solidFill>
                <a:latin typeface="Arial"/>
                <a:cs typeface="Arial"/>
              </a:rPr>
              <a:t>If</a:t>
            </a:r>
            <a:r>
              <a:rPr dirty="0" sz="2550" spc="3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45">
                <a:solidFill>
                  <a:srgbClr val="522313"/>
                </a:solidFill>
                <a:latin typeface="Arial"/>
                <a:cs typeface="Arial"/>
              </a:rPr>
              <a:t>someone</a:t>
            </a:r>
            <a:r>
              <a:rPr dirty="0" sz="2550" spc="-7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90">
                <a:solidFill>
                  <a:srgbClr val="522313"/>
                </a:solidFill>
                <a:latin typeface="Arial"/>
                <a:cs typeface="Arial"/>
              </a:rPr>
              <a:t>is</a:t>
            </a:r>
            <a:r>
              <a:rPr dirty="0" sz="2550" spc="-15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35">
                <a:solidFill>
                  <a:srgbClr val="522313"/>
                </a:solidFill>
                <a:latin typeface="Arial"/>
                <a:cs typeface="Arial"/>
              </a:rPr>
              <a:t>experiencing</a:t>
            </a:r>
            <a:r>
              <a:rPr dirty="0" sz="2550" spc="-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60">
                <a:solidFill>
                  <a:srgbClr val="522313"/>
                </a:solidFill>
                <a:latin typeface="Arial"/>
                <a:cs typeface="Arial"/>
              </a:rPr>
              <a:t>limitations</a:t>
            </a:r>
            <a:r>
              <a:rPr dirty="0" sz="2550" spc="-8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65">
                <a:solidFill>
                  <a:srgbClr val="522313"/>
                </a:solidFill>
                <a:latin typeface="Arial"/>
                <a:cs typeface="Arial"/>
              </a:rPr>
              <a:t>to</a:t>
            </a:r>
            <a:r>
              <a:rPr dirty="0" sz="2550" spc="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25">
                <a:solidFill>
                  <a:srgbClr val="522313"/>
                </a:solidFill>
                <a:latin typeface="Arial"/>
                <a:cs typeface="Arial"/>
              </a:rPr>
              <a:t>their </a:t>
            </a:r>
            <a:r>
              <a:rPr dirty="0" sz="2550" spc="215">
                <a:solidFill>
                  <a:srgbClr val="522313"/>
                </a:solidFill>
                <a:latin typeface="Arial"/>
                <a:cs typeface="Arial"/>
              </a:rPr>
              <a:t>normal</a:t>
            </a:r>
            <a:r>
              <a:rPr dirty="0" sz="2550" spc="-3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14">
                <a:solidFill>
                  <a:srgbClr val="522313"/>
                </a:solidFill>
                <a:latin typeface="Arial"/>
                <a:cs typeface="Arial"/>
              </a:rPr>
              <a:t>activities,</a:t>
            </a:r>
            <a:r>
              <a:rPr dirty="0" sz="2550" spc="-6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60">
                <a:solidFill>
                  <a:srgbClr val="522313"/>
                </a:solidFill>
                <a:latin typeface="Arial"/>
                <a:cs typeface="Arial"/>
              </a:rPr>
              <a:t>occupational</a:t>
            </a:r>
            <a:r>
              <a:rPr dirty="0" sz="2550" spc="-114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90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2550" spc="-14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45">
                <a:solidFill>
                  <a:srgbClr val="522313"/>
                </a:solidFill>
                <a:latin typeface="Arial"/>
                <a:cs typeface="Arial"/>
              </a:rPr>
              <a:t>physical therapy</a:t>
            </a:r>
            <a:r>
              <a:rPr dirty="0" sz="2550" spc="-7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60">
                <a:solidFill>
                  <a:srgbClr val="522313"/>
                </a:solidFill>
                <a:latin typeface="Arial"/>
                <a:cs typeface="Arial"/>
              </a:rPr>
              <a:t>can</a:t>
            </a:r>
            <a:r>
              <a:rPr dirty="0" sz="2550" spc="-1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550" spc="150">
                <a:solidFill>
                  <a:srgbClr val="522313"/>
                </a:solidFill>
                <a:latin typeface="Arial"/>
                <a:cs typeface="Arial"/>
              </a:rPr>
              <a:t>help.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9119" y="146752"/>
            <a:ext cx="2966605" cy="44864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0931" y="1460888"/>
            <a:ext cx="824057" cy="10451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556" y="2976730"/>
            <a:ext cx="824057" cy="10085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33210" y="1522011"/>
            <a:ext cx="1312387" cy="12774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5493" y="5171033"/>
            <a:ext cx="16206453" cy="421746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442006" y="1748165"/>
            <a:ext cx="0" cy="666750"/>
          </a:xfrm>
          <a:custGeom>
            <a:avLst/>
            <a:gdLst/>
            <a:ahLst/>
            <a:cxnLst/>
            <a:rect l="l" t="t" r="r" b="b"/>
            <a:pathLst>
              <a:path w="0" h="666750">
                <a:moveTo>
                  <a:pt x="0" y="666236"/>
                </a:moveTo>
                <a:lnTo>
                  <a:pt x="0" y="0"/>
                </a:lnTo>
              </a:path>
            </a:pathLst>
          </a:custGeom>
          <a:ln w="3175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267987" y="1200133"/>
            <a:ext cx="3416935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43885" algn="l"/>
              </a:tabLst>
            </a:pPr>
            <a:r>
              <a:rPr dirty="0" sz="3100" spc="210">
                <a:solidFill>
                  <a:srgbClr val="262323"/>
                </a:solidFill>
                <a:latin typeface="Arial"/>
                <a:cs typeface="Arial"/>
              </a:rPr>
              <a:t>■</a:t>
            </a:r>
            <a:r>
              <a:rPr dirty="0" sz="3100">
                <a:solidFill>
                  <a:srgbClr val="262323"/>
                </a:solidFill>
                <a:latin typeface="Arial"/>
                <a:cs typeface="Arial"/>
              </a:rPr>
              <a:t>	</a:t>
            </a:r>
            <a:r>
              <a:rPr dirty="0" sz="3100" spc="100">
                <a:solidFill>
                  <a:srgbClr val="262323"/>
                </a:solidFill>
                <a:latin typeface="Arial"/>
                <a:cs typeface="Arial"/>
              </a:rPr>
              <a:t>■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8387190" y="1545985"/>
            <a:ext cx="4454525" cy="11258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300" b="0">
                <a:solidFill>
                  <a:srgbClr val="262323"/>
                </a:solidFill>
                <a:latin typeface="Arial"/>
                <a:cs typeface="Arial"/>
              </a:rPr>
              <a:t>n1vers1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06719" y="2703749"/>
            <a:ext cx="323850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3100" spc="605">
                <a:solidFill>
                  <a:srgbClr val="262323"/>
                </a:solidFill>
                <a:latin typeface="Arial"/>
                <a:cs typeface="Arial"/>
              </a:rPr>
              <a:t>■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4162" y="3055715"/>
            <a:ext cx="5062855" cy="11258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345055" algn="l"/>
                <a:tab pos="3282315" algn="l"/>
                <a:tab pos="4439285" algn="l"/>
              </a:tabLst>
            </a:pPr>
            <a:r>
              <a:rPr dirty="0" sz="7200" spc="1839">
                <a:solidFill>
                  <a:srgbClr val="262323"/>
                </a:solidFill>
                <a:latin typeface="Arial"/>
                <a:cs typeface="Arial"/>
              </a:rPr>
              <a:t>OS</a:t>
            </a:r>
            <a:r>
              <a:rPr dirty="0" sz="7200">
                <a:solidFill>
                  <a:srgbClr val="262323"/>
                </a:solidFill>
                <a:latin typeface="Arial"/>
                <a:cs typeface="Arial"/>
              </a:rPr>
              <a:t>	</a:t>
            </a:r>
            <a:r>
              <a:rPr dirty="0" sz="7200" spc="670">
                <a:solidFill>
                  <a:srgbClr val="262323"/>
                </a:solidFill>
                <a:latin typeface="Arial"/>
                <a:cs typeface="Arial"/>
              </a:rPr>
              <a:t>I</a:t>
            </a:r>
            <a:r>
              <a:rPr dirty="0" sz="7200">
                <a:solidFill>
                  <a:srgbClr val="262323"/>
                </a:solidFill>
                <a:latin typeface="Arial"/>
                <a:cs typeface="Arial"/>
              </a:rPr>
              <a:t>	</a:t>
            </a:r>
            <a:r>
              <a:rPr dirty="0" sz="7200" spc="1390">
                <a:solidFill>
                  <a:srgbClr val="262323"/>
                </a:solidFill>
                <a:latin typeface="Arial"/>
                <a:cs typeface="Arial"/>
              </a:rPr>
              <a:t>a</a:t>
            </a:r>
            <a:r>
              <a:rPr dirty="0" sz="7200">
                <a:solidFill>
                  <a:srgbClr val="262323"/>
                </a:solidFill>
                <a:latin typeface="Arial"/>
                <a:cs typeface="Arial"/>
              </a:rPr>
              <a:t>	</a:t>
            </a:r>
            <a:r>
              <a:rPr dirty="0" sz="7200" spc="45">
                <a:solidFill>
                  <a:srgbClr val="262323"/>
                </a:solidFill>
                <a:latin typeface="Arial"/>
                <a:cs typeface="Arial"/>
              </a:rPr>
              <a:t>S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102" y="1161388"/>
            <a:ext cx="0" cy="795020"/>
          </a:xfrm>
          <a:custGeom>
            <a:avLst/>
            <a:gdLst/>
            <a:ahLst/>
            <a:cxnLst/>
            <a:rect l="l" t="t" r="r" b="b"/>
            <a:pathLst>
              <a:path w="0" h="795019">
                <a:moveTo>
                  <a:pt x="0" y="794594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4505" y="470702"/>
            <a:ext cx="2521585" cy="0"/>
          </a:xfrm>
          <a:custGeom>
            <a:avLst/>
            <a:gdLst/>
            <a:ahLst/>
            <a:cxnLst/>
            <a:rect l="l" t="t" r="r" b="b"/>
            <a:pathLst>
              <a:path w="2521585" h="0">
                <a:moveTo>
                  <a:pt x="0" y="0"/>
                </a:moveTo>
                <a:lnTo>
                  <a:pt x="2521004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913" y="2108789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 h="0">
                <a:moveTo>
                  <a:pt x="0" y="0"/>
                </a:moveTo>
                <a:lnTo>
                  <a:pt x="415080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2062" y="2114901"/>
            <a:ext cx="781685" cy="0"/>
          </a:xfrm>
          <a:custGeom>
            <a:avLst/>
            <a:gdLst/>
            <a:ahLst/>
            <a:cxnLst/>
            <a:rect l="l" t="t" r="r" b="b"/>
            <a:pathLst>
              <a:path w="781685" h="0">
                <a:moveTo>
                  <a:pt x="0" y="0"/>
                </a:moveTo>
                <a:lnTo>
                  <a:pt x="781328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30699" y="2114901"/>
            <a:ext cx="665480" cy="0"/>
          </a:xfrm>
          <a:custGeom>
            <a:avLst/>
            <a:gdLst/>
            <a:ahLst/>
            <a:cxnLst/>
            <a:rect l="l" t="t" r="r" b="b"/>
            <a:pathLst>
              <a:path w="665480" h="0">
                <a:moveTo>
                  <a:pt x="0" y="0"/>
                </a:moveTo>
                <a:lnTo>
                  <a:pt x="665349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030800" y="855299"/>
            <a:ext cx="2398395" cy="11258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95">
                <a:solidFill>
                  <a:srgbClr val="522313"/>
                </a:solidFill>
              </a:rPr>
              <a:t>Cites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7770" y="2158992"/>
            <a:ext cx="16877030" cy="4775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6250" marR="137795" indent="-452755">
              <a:lnSpc>
                <a:spcPct val="119200"/>
              </a:lnSpc>
              <a:spcBef>
                <a:spcPts val="95"/>
              </a:spcBef>
            </a:pP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Alnawwar,</a:t>
            </a:r>
            <a:r>
              <a:rPr dirty="0" sz="1750" spc="14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M.A.,</a:t>
            </a:r>
            <a:r>
              <a:rPr dirty="0" sz="1750" spc="-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Alraddadi,</a:t>
            </a:r>
            <a:r>
              <a:rPr dirty="0" sz="1750" spc="204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M.</a:t>
            </a:r>
            <a:r>
              <a:rPr dirty="0" sz="1750" spc="-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80">
                <a:solidFill>
                  <a:srgbClr val="050503"/>
                </a:solidFill>
                <a:latin typeface="Arial"/>
                <a:cs typeface="Arial"/>
              </a:rPr>
              <a:t>I.,</a:t>
            </a:r>
            <a:r>
              <a:rPr dirty="0" sz="1750" spc="-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Algethmi,</a:t>
            </a:r>
            <a:r>
              <a:rPr dirty="0" sz="1750" spc="18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050503"/>
                </a:solidFill>
                <a:latin typeface="Arial"/>
                <a:cs typeface="Arial"/>
              </a:rPr>
              <a:t>R</a:t>
            </a:r>
            <a:r>
              <a:rPr dirty="0" sz="1750" spc="-25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240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sz="1750" spc="-70">
                <a:solidFill>
                  <a:srgbClr val="161611"/>
                </a:solidFill>
                <a:latin typeface="Arial"/>
                <a:cs typeface="Arial"/>
              </a:rPr>
              <a:t>A.,</a:t>
            </a:r>
            <a:r>
              <a:rPr dirty="0" sz="1750" spc="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Salem,</a:t>
            </a:r>
            <a:r>
              <a:rPr dirty="0" sz="1750" spc="3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70">
                <a:solidFill>
                  <a:srgbClr val="161611"/>
                </a:solidFill>
                <a:latin typeface="Arial"/>
                <a:cs typeface="Arial"/>
              </a:rPr>
              <a:t>G.</a:t>
            </a:r>
            <a:r>
              <a:rPr dirty="0" sz="1750" spc="-1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70">
                <a:solidFill>
                  <a:srgbClr val="161611"/>
                </a:solidFill>
                <a:latin typeface="Arial"/>
                <a:cs typeface="Arial"/>
              </a:rPr>
              <a:t>A.,</a:t>
            </a:r>
            <a:r>
              <a:rPr dirty="0" sz="1750" spc="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Salem,</a:t>
            </a:r>
            <a:r>
              <a:rPr dirty="0" sz="1750" spc="11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050503"/>
                </a:solidFill>
                <a:latin typeface="Arial"/>
                <a:cs typeface="Arial"/>
              </a:rPr>
              <a:t>M</a:t>
            </a:r>
            <a:r>
              <a:rPr dirty="0" sz="1750" spc="60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A.,</a:t>
            </a:r>
            <a:r>
              <a:rPr dirty="0" sz="1750" spc="-15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161611"/>
                </a:solidFill>
                <a:latin typeface="Arial"/>
                <a:cs typeface="Arial"/>
              </a:rPr>
              <a:t>&amp;</a:t>
            </a:r>
            <a:r>
              <a:rPr dirty="0" sz="1700" spc="-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Alharbi,</a:t>
            </a:r>
            <a:r>
              <a:rPr dirty="0" sz="1750" spc="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161611"/>
                </a:solidFill>
                <a:latin typeface="Arial"/>
                <a:cs typeface="Arial"/>
              </a:rPr>
              <a:t>A.</a:t>
            </a:r>
            <a:r>
              <a:rPr dirty="0" sz="1750" spc="-9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161611"/>
                </a:solidFill>
                <a:latin typeface="Arial"/>
                <a:cs typeface="Arial"/>
              </a:rPr>
              <a:t>A.</a:t>
            </a:r>
            <a:r>
              <a:rPr dirty="0" sz="1750" spc="-11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60">
                <a:solidFill>
                  <a:srgbClr val="161611"/>
                </a:solidFill>
                <a:latin typeface="Arial"/>
                <a:cs typeface="Arial"/>
              </a:rPr>
              <a:t>(2023).</a:t>
            </a:r>
            <a:r>
              <a:rPr dirty="0" sz="1750" spc="3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050503"/>
                </a:solidFill>
                <a:latin typeface="Arial"/>
                <a:cs typeface="Arial"/>
              </a:rPr>
              <a:t>The</a:t>
            </a:r>
            <a:r>
              <a:rPr dirty="0" sz="1750" spc="2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Effect</a:t>
            </a:r>
            <a:r>
              <a:rPr dirty="0" sz="1750" spc="5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of</a:t>
            </a:r>
            <a:r>
              <a:rPr dirty="0" sz="1750" spc="18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Physical</a:t>
            </a:r>
            <a:r>
              <a:rPr dirty="0" sz="1750" spc="-1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Activity</a:t>
            </a:r>
            <a:r>
              <a:rPr dirty="0" sz="1750" spc="10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161611"/>
                </a:solidFill>
                <a:latin typeface="Arial"/>
                <a:cs typeface="Arial"/>
              </a:rPr>
              <a:t>on</a:t>
            </a:r>
            <a:r>
              <a:rPr dirty="0" sz="1750" spc="1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65">
                <a:solidFill>
                  <a:srgbClr val="161611"/>
                </a:solidFill>
                <a:latin typeface="Arial"/>
                <a:cs typeface="Arial"/>
              </a:rPr>
              <a:t>Sleep</a:t>
            </a:r>
            <a:r>
              <a:rPr dirty="0" sz="1750" spc="7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Quality</a:t>
            </a:r>
            <a:r>
              <a:rPr dirty="0" sz="1750" spc="10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8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</a:rPr>
              <a:t>Sleep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Disorder:</a:t>
            </a:r>
            <a:r>
              <a:rPr dirty="0" sz="1750" spc="2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</a:t>
            </a:r>
            <a:r>
              <a:rPr dirty="0" sz="1750" spc="-5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Systematic</a:t>
            </a:r>
            <a:r>
              <a:rPr dirty="0" sz="1750" spc="16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Review.</a:t>
            </a:r>
            <a:r>
              <a:rPr dirty="0" sz="1750" spc="-3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Cureus,</a:t>
            </a:r>
            <a:r>
              <a:rPr dirty="0" sz="1750" spc="-7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45">
                <a:solidFill>
                  <a:srgbClr val="050503"/>
                </a:solidFill>
                <a:latin typeface="Arial"/>
                <a:cs typeface="Arial"/>
              </a:rPr>
              <a:t>15(8),</a:t>
            </a:r>
            <a:r>
              <a:rPr dirty="0" sz="1750" spc="1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e43595.</a:t>
            </a:r>
            <a:r>
              <a:rPr dirty="0" sz="1750" spc="8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050503"/>
                </a:solidFill>
                <a:latin typeface="Arial"/>
                <a:cs typeface="Arial"/>
                <a:hlinkClick r:id="rId2"/>
              </a:rPr>
              <a:t>https</a:t>
            </a:r>
            <a:r>
              <a:rPr dirty="0" sz="1750" spc="55">
                <a:solidFill>
                  <a:srgbClr val="3D3B33"/>
                </a:solidFill>
                <a:latin typeface="Arial"/>
                <a:cs typeface="Arial"/>
                <a:hlinkClick r:id="rId2"/>
              </a:rPr>
              <a:t>: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  <a:hlinkClick r:id="rId2"/>
              </a:rPr>
              <a:t>//doi.org/10.7759/cureus</a:t>
            </a:r>
            <a:r>
              <a:rPr dirty="0" sz="1750" spc="55">
                <a:solidFill>
                  <a:srgbClr val="3D3B33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  <a:hlinkClick r:id="rId2"/>
              </a:rPr>
              <a:t>43595Cleveland</a:t>
            </a:r>
            <a:r>
              <a:rPr dirty="0" sz="1750" spc="1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Clinic.</a:t>
            </a:r>
            <a:r>
              <a:rPr dirty="0" sz="1750" spc="-1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161611"/>
                </a:solidFill>
                <a:latin typeface="Arial"/>
                <a:cs typeface="Arial"/>
              </a:rPr>
              <a:t>(2022,</a:t>
            </a:r>
            <a:r>
              <a:rPr dirty="0" sz="1750" spc="8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March</a:t>
            </a:r>
            <a:r>
              <a:rPr dirty="0" sz="1750" spc="8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80">
                <a:solidFill>
                  <a:srgbClr val="161611"/>
                </a:solidFill>
                <a:latin typeface="Arial"/>
                <a:cs typeface="Arial"/>
              </a:rPr>
              <a:t>23).</a:t>
            </a:r>
            <a:r>
              <a:rPr dirty="0" sz="1750" spc="-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Dopamine:</a:t>
            </a:r>
            <a:r>
              <a:rPr dirty="0" sz="1750" spc="3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105">
                <a:solidFill>
                  <a:srgbClr val="161611"/>
                </a:solidFill>
                <a:latin typeface="Arial"/>
                <a:cs typeface="Arial"/>
              </a:rPr>
              <a:t>What</a:t>
            </a:r>
            <a:r>
              <a:rPr dirty="0" sz="1750" spc="4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it</a:t>
            </a:r>
            <a:r>
              <a:rPr dirty="0" sz="1750" spc="4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050503"/>
                </a:solidFill>
                <a:latin typeface="Arial"/>
                <a:cs typeface="Arial"/>
              </a:rPr>
              <a:t>is,</a:t>
            </a:r>
            <a:r>
              <a:rPr dirty="0" sz="1750" spc="-4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050503"/>
                </a:solidFill>
                <a:latin typeface="Arial"/>
                <a:cs typeface="Arial"/>
              </a:rPr>
              <a:t>function </a:t>
            </a:r>
            <a:r>
              <a:rPr dirty="0" sz="1700" spc="100">
                <a:solidFill>
                  <a:srgbClr val="161611"/>
                </a:solidFill>
                <a:latin typeface="Arial"/>
                <a:cs typeface="Arial"/>
              </a:rPr>
              <a:t>&amp;</a:t>
            </a:r>
            <a:r>
              <a:rPr dirty="0" sz="1700" spc="-5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symptoms.</a:t>
            </a:r>
            <a:r>
              <a:rPr dirty="0" sz="1750" spc="9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u="heavy" sz="1750" spc="75">
                <a:solidFill>
                  <a:srgbClr val="050503"/>
                </a:solidFill>
                <a:uFill>
                  <a:solidFill>
                    <a:srgbClr val="161611"/>
                  </a:solidFill>
                </a:uFill>
                <a:latin typeface="Arial"/>
                <a:cs typeface="Arial"/>
                <a:hlinkClick r:id="rId3"/>
              </a:rPr>
              <a:t>https://my.clevelandclinic</a:t>
            </a:r>
            <a:r>
              <a:rPr dirty="0" u="heavy" sz="1750" spc="75">
                <a:solidFill>
                  <a:srgbClr val="3D3B33"/>
                </a:solidFill>
                <a:uFill>
                  <a:solidFill>
                    <a:srgbClr val="161611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dirty="0" u="heavy" sz="1750" spc="75">
                <a:solidFill>
                  <a:srgbClr val="161611"/>
                </a:solidFill>
                <a:uFill>
                  <a:solidFill>
                    <a:srgbClr val="161611"/>
                  </a:solidFill>
                </a:uFill>
                <a:latin typeface="Arial"/>
                <a:cs typeface="Arial"/>
                <a:hlinkClick r:id="rId3"/>
              </a:rPr>
              <a:t>org/health/articles/22581-</a:t>
            </a:r>
            <a:r>
              <a:rPr dirty="0" u="heavy" sz="1750" spc="85">
                <a:solidFill>
                  <a:srgbClr val="161611"/>
                </a:solidFill>
                <a:uFill>
                  <a:solidFill>
                    <a:srgbClr val="161611"/>
                  </a:solidFill>
                </a:uFill>
                <a:latin typeface="Arial"/>
                <a:cs typeface="Arial"/>
                <a:hlinkClick r:id="rId3"/>
              </a:rPr>
              <a:t>dopamine</a:t>
            </a:r>
            <a:endParaRPr sz="1750">
              <a:latin typeface="Arial"/>
              <a:cs typeface="Arial"/>
            </a:endParaRPr>
          </a:p>
          <a:p>
            <a:pPr marL="12700" marR="1508125">
              <a:lnSpc>
                <a:spcPct val="116900"/>
              </a:lnSpc>
              <a:spcBef>
                <a:spcPts val="50"/>
              </a:spcBef>
            </a:pP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Cleveland</a:t>
            </a:r>
            <a:r>
              <a:rPr dirty="0" sz="1750" spc="6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Clinic.</a:t>
            </a:r>
            <a:r>
              <a:rPr dirty="0" sz="1750" spc="-7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161611"/>
                </a:solidFill>
                <a:latin typeface="Arial"/>
                <a:cs typeface="Arial"/>
              </a:rPr>
              <a:t>(2022,</a:t>
            </a:r>
            <a:r>
              <a:rPr dirty="0" sz="1750" spc="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050503"/>
                </a:solidFill>
                <a:latin typeface="Arial"/>
                <a:cs typeface="Arial"/>
              </a:rPr>
              <a:t>May</a:t>
            </a:r>
            <a:r>
              <a:rPr dirty="0" sz="1750" spc="-16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55">
                <a:solidFill>
                  <a:srgbClr val="050503"/>
                </a:solidFill>
                <a:latin typeface="Arial"/>
                <a:cs typeface="Arial"/>
              </a:rPr>
              <a:t>19).</a:t>
            </a:r>
            <a:r>
              <a:rPr dirty="0" sz="1750" spc="-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Endorphins:</a:t>
            </a:r>
            <a:r>
              <a:rPr dirty="0" sz="1750" spc="4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105">
                <a:solidFill>
                  <a:srgbClr val="161611"/>
                </a:solidFill>
                <a:latin typeface="Arial"/>
                <a:cs typeface="Arial"/>
              </a:rPr>
              <a:t>What</a:t>
            </a:r>
            <a:r>
              <a:rPr dirty="0" sz="1750" spc="4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050503"/>
                </a:solidFill>
                <a:latin typeface="Arial"/>
                <a:cs typeface="Arial"/>
              </a:rPr>
              <a:t>they</a:t>
            </a:r>
            <a:r>
              <a:rPr dirty="0" sz="1750" spc="-1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are</a:t>
            </a:r>
            <a:r>
              <a:rPr dirty="0" sz="1750" spc="1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9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050503"/>
                </a:solidFill>
                <a:latin typeface="Arial"/>
                <a:cs typeface="Arial"/>
              </a:rPr>
              <a:t>how</a:t>
            </a:r>
            <a:r>
              <a:rPr dirty="0" sz="1750" spc="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050503"/>
                </a:solidFill>
                <a:latin typeface="Arial"/>
                <a:cs typeface="Arial"/>
              </a:rPr>
              <a:t>to</a:t>
            </a:r>
            <a:r>
              <a:rPr dirty="0" sz="1750" spc="11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161611"/>
                </a:solidFill>
                <a:latin typeface="Arial"/>
                <a:cs typeface="Arial"/>
              </a:rPr>
              <a:t>boost</a:t>
            </a: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u="heavy" sz="1750" spc="85">
                <a:solidFill>
                  <a:srgbClr val="050503"/>
                </a:solidFill>
                <a:uFill>
                  <a:solidFill>
                    <a:srgbClr val="050503"/>
                  </a:solidFill>
                </a:uFill>
                <a:latin typeface="Arial"/>
                <a:cs typeface="Arial"/>
                <a:hlinkClick r:id="rId4"/>
              </a:rPr>
              <a:t>them.https://my.clevelandclinic.org/health/body/23040-endorphins</a:t>
            </a:r>
            <a:r>
              <a:rPr dirty="0" u="none" sz="1750" spc="8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u="none" sz="1750" spc="60">
                <a:solidFill>
                  <a:srgbClr val="161611"/>
                </a:solidFill>
                <a:latin typeface="Arial"/>
                <a:cs typeface="Arial"/>
              </a:rPr>
              <a:t>Cleveland</a:t>
            </a:r>
            <a:r>
              <a:rPr dirty="0" u="none" sz="1750" spc="9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u="none" sz="1750">
                <a:solidFill>
                  <a:srgbClr val="161611"/>
                </a:solidFill>
                <a:latin typeface="Arial"/>
                <a:cs typeface="Arial"/>
              </a:rPr>
              <a:t>Clinic.</a:t>
            </a:r>
            <a:r>
              <a:rPr dirty="0" u="none" sz="1750" spc="-4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u="none" sz="1750">
                <a:solidFill>
                  <a:srgbClr val="161611"/>
                </a:solidFill>
                <a:latin typeface="Arial"/>
                <a:cs typeface="Arial"/>
              </a:rPr>
              <a:t>(2022</a:t>
            </a:r>
            <a:r>
              <a:rPr dirty="0" u="none" sz="1750">
                <a:solidFill>
                  <a:srgbClr val="3D3B33"/>
                </a:solidFill>
                <a:latin typeface="Arial"/>
                <a:cs typeface="Arial"/>
              </a:rPr>
              <a:t>,</a:t>
            </a:r>
            <a:r>
              <a:rPr dirty="0" u="none" sz="1750" spc="-170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u="none" sz="1750" spc="50">
                <a:solidFill>
                  <a:srgbClr val="050503"/>
                </a:solidFill>
                <a:latin typeface="Arial"/>
                <a:cs typeface="Arial"/>
              </a:rPr>
              <a:t>March</a:t>
            </a:r>
            <a:r>
              <a:rPr dirty="0" u="none" sz="1750" spc="-5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u="none" sz="1750" spc="-70">
                <a:solidFill>
                  <a:srgbClr val="050503"/>
                </a:solidFill>
                <a:latin typeface="Arial"/>
                <a:cs typeface="Arial"/>
              </a:rPr>
              <a:t>18).</a:t>
            </a:r>
            <a:r>
              <a:rPr dirty="0" u="none" sz="1750" spc="-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u="none" sz="1750">
                <a:solidFill>
                  <a:srgbClr val="161611"/>
                </a:solidFill>
                <a:latin typeface="Arial"/>
                <a:cs typeface="Arial"/>
              </a:rPr>
              <a:t>Serotonin:</a:t>
            </a:r>
            <a:r>
              <a:rPr dirty="0" u="none" sz="1750" spc="8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u="none" sz="1750" spc="95">
                <a:solidFill>
                  <a:srgbClr val="161611"/>
                </a:solidFill>
                <a:latin typeface="Arial"/>
                <a:cs typeface="Arial"/>
              </a:rPr>
              <a:t>What</a:t>
            </a:r>
            <a:r>
              <a:rPr dirty="0" u="none" sz="1750" spc="7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u="none" sz="1750">
                <a:solidFill>
                  <a:srgbClr val="050503"/>
                </a:solidFill>
                <a:latin typeface="Arial"/>
                <a:cs typeface="Arial"/>
              </a:rPr>
              <a:t>it</a:t>
            </a:r>
            <a:r>
              <a:rPr dirty="0" u="none" sz="1750" spc="16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u="none" sz="1750" spc="-10">
                <a:solidFill>
                  <a:srgbClr val="050503"/>
                </a:solidFill>
                <a:latin typeface="Arial"/>
                <a:cs typeface="Arial"/>
              </a:rPr>
              <a:t>is, </a:t>
            </a:r>
            <a:r>
              <a:rPr dirty="0" u="none" sz="1750" spc="60">
                <a:solidFill>
                  <a:srgbClr val="050503"/>
                </a:solidFill>
                <a:latin typeface="Arial"/>
                <a:cs typeface="Arial"/>
              </a:rPr>
              <a:t>function</a:t>
            </a:r>
            <a:r>
              <a:rPr dirty="0" u="none" sz="1750" spc="12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u="none" sz="1700" spc="100">
                <a:solidFill>
                  <a:srgbClr val="161611"/>
                </a:solidFill>
                <a:latin typeface="Arial"/>
                <a:cs typeface="Arial"/>
              </a:rPr>
              <a:t>&amp;</a:t>
            </a:r>
            <a:r>
              <a:rPr dirty="0" u="none" sz="1700" spc="7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u="none" sz="1750">
                <a:solidFill>
                  <a:srgbClr val="050503"/>
                </a:solidFill>
                <a:latin typeface="Arial"/>
                <a:cs typeface="Arial"/>
              </a:rPr>
              <a:t>levels.</a:t>
            </a:r>
            <a:r>
              <a:rPr dirty="0" u="none" sz="1750" spc="8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u="none" sz="1750" spc="75">
                <a:solidFill>
                  <a:srgbClr val="050503"/>
                </a:solidFill>
                <a:latin typeface="Arial"/>
                <a:cs typeface="Arial"/>
                <a:hlinkClick r:id="rId5"/>
              </a:rPr>
              <a:t>https://my.clevelandclinic</a:t>
            </a:r>
            <a:r>
              <a:rPr dirty="0" u="none" sz="1750" spc="75">
                <a:solidFill>
                  <a:srgbClr val="3D3B33"/>
                </a:solidFill>
                <a:latin typeface="Arial"/>
                <a:cs typeface="Arial"/>
                <a:hlinkClick r:id="rId5"/>
              </a:rPr>
              <a:t>.</a:t>
            </a:r>
            <a:r>
              <a:rPr dirty="0" u="none" sz="1750" spc="75">
                <a:solidFill>
                  <a:srgbClr val="161611"/>
                </a:solidFill>
                <a:latin typeface="Arial"/>
                <a:cs typeface="Arial"/>
                <a:hlinkClick r:id="rId5"/>
              </a:rPr>
              <a:t>org/health/articles/22572-</a:t>
            </a:r>
            <a:r>
              <a:rPr dirty="0" u="none" sz="1750" spc="70">
                <a:solidFill>
                  <a:srgbClr val="161611"/>
                </a:solidFill>
                <a:latin typeface="Arial"/>
                <a:cs typeface="Arial"/>
                <a:hlinkClick r:id="rId5"/>
              </a:rPr>
              <a:t>serotonin</a:t>
            </a:r>
            <a:endParaRPr sz="1750">
              <a:latin typeface="Arial"/>
              <a:cs typeface="Arial"/>
            </a:endParaRPr>
          </a:p>
          <a:p>
            <a:pPr marL="473075" marR="387985" indent="-455930">
              <a:lnSpc>
                <a:spcPct val="119200"/>
              </a:lnSpc>
            </a:pP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Hossain,</a:t>
            </a:r>
            <a:r>
              <a:rPr dirty="0" sz="1750" spc="9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M.</a:t>
            </a:r>
            <a:r>
              <a:rPr dirty="0" sz="1750" spc="-8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050503"/>
                </a:solidFill>
                <a:latin typeface="Arial"/>
                <a:cs typeface="Arial"/>
              </a:rPr>
              <a:t>N.,</a:t>
            </a:r>
            <a:r>
              <a:rPr dirty="0" sz="1750" spc="-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Lee,</a:t>
            </a:r>
            <a:r>
              <a:rPr dirty="0" sz="1750" spc="-8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35">
                <a:solidFill>
                  <a:srgbClr val="161611"/>
                </a:solidFill>
                <a:latin typeface="Arial"/>
                <a:cs typeface="Arial"/>
              </a:rPr>
              <a:t>J</a:t>
            </a:r>
            <a:r>
              <a:rPr dirty="0" sz="1750" spc="-35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35">
                <a:solidFill>
                  <a:srgbClr val="161611"/>
                </a:solidFill>
                <a:latin typeface="Arial"/>
                <a:cs typeface="Arial"/>
              </a:rPr>
              <a:t>,</a:t>
            </a:r>
            <a:r>
              <a:rPr dirty="0" sz="1750" spc="-204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Choi,</a:t>
            </a:r>
            <a:r>
              <a:rPr dirty="0" sz="1750" spc="-4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35">
                <a:solidFill>
                  <a:srgbClr val="050503"/>
                </a:solidFill>
                <a:latin typeface="Arial"/>
                <a:cs typeface="Arial"/>
              </a:rPr>
              <a:t>H.,</a:t>
            </a:r>
            <a:r>
              <a:rPr dirty="0" sz="1750" spc="-5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Kwak,</a:t>
            </a:r>
            <a:r>
              <a:rPr dirty="0" sz="1750" spc="-4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70">
                <a:solidFill>
                  <a:srgbClr val="161611"/>
                </a:solidFill>
                <a:latin typeface="Arial"/>
                <a:cs typeface="Arial"/>
              </a:rPr>
              <a:t>Y</a:t>
            </a:r>
            <a:r>
              <a:rPr dirty="0" sz="1750" spc="-70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250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sz="1750" spc="-90">
                <a:solidFill>
                  <a:srgbClr val="161611"/>
                </a:solidFill>
                <a:latin typeface="Arial"/>
                <a:cs typeface="Arial"/>
              </a:rPr>
              <a:t>S.,</a:t>
            </a:r>
            <a:r>
              <a:rPr dirty="0" sz="1750" spc="-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61611"/>
                </a:solidFill>
                <a:latin typeface="Arial"/>
                <a:cs typeface="Arial"/>
              </a:rPr>
              <a:t>&amp;</a:t>
            </a:r>
            <a:r>
              <a:rPr dirty="0" sz="1700" spc="26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Kim,</a:t>
            </a:r>
            <a:r>
              <a:rPr dirty="0" sz="1750" spc="-6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30">
                <a:solidFill>
                  <a:srgbClr val="050503"/>
                </a:solidFill>
                <a:latin typeface="Arial"/>
                <a:cs typeface="Arial"/>
              </a:rPr>
              <a:t>J.</a:t>
            </a:r>
            <a:r>
              <a:rPr dirty="0" sz="1750" spc="-15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161611"/>
                </a:solidFill>
                <a:latin typeface="Arial"/>
                <a:cs typeface="Arial"/>
              </a:rPr>
              <a:t>(2024).</a:t>
            </a:r>
            <a:r>
              <a:rPr dirty="0" sz="1750" spc="-8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050503"/>
                </a:solidFill>
                <a:latin typeface="Arial"/>
                <a:cs typeface="Arial"/>
              </a:rPr>
              <a:t>The</a:t>
            </a:r>
            <a:r>
              <a:rPr dirty="0" sz="1750" spc="-1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050503"/>
                </a:solidFill>
                <a:latin typeface="Arial"/>
                <a:cs typeface="Arial"/>
              </a:rPr>
              <a:t>impact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161611"/>
                </a:solidFill>
                <a:latin typeface="Arial"/>
                <a:cs typeface="Arial"/>
              </a:rPr>
              <a:t>of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 exercise</a:t>
            </a:r>
            <a:r>
              <a:rPr dirty="0" sz="1750" spc="8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on</a:t>
            </a:r>
            <a:r>
              <a:rPr dirty="0" sz="1750" spc="7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depression:</a:t>
            </a:r>
            <a:r>
              <a:rPr dirty="0" sz="1750" spc="11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050503"/>
                </a:solidFill>
                <a:latin typeface="Arial"/>
                <a:cs typeface="Arial"/>
              </a:rPr>
              <a:t>how</a:t>
            </a:r>
            <a:r>
              <a:rPr dirty="0" sz="1750" spc="2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050503"/>
                </a:solidFill>
                <a:latin typeface="Arial"/>
                <a:cs typeface="Arial"/>
              </a:rPr>
              <a:t>moving</a:t>
            </a:r>
            <a:r>
              <a:rPr dirty="0" sz="1750" spc="4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050503"/>
                </a:solidFill>
                <a:latin typeface="Arial"/>
                <a:cs typeface="Arial"/>
              </a:rPr>
              <a:t>makes</a:t>
            </a:r>
            <a:r>
              <a:rPr dirty="0" sz="1750" spc="-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</a:rPr>
              <a:t>your</a:t>
            </a:r>
            <a:r>
              <a:rPr dirty="0" sz="1750" spc="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brain</a:t>
            </a:r>
            <a:r>
              <a:rPr dirty="0" sz="1750" spc="-3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110">
                <a:solidFill>
                  <a:srgbClr val="050503"/>
                </a:solidFill>
                <a:latin typeface="Arial"/>
                <a:cs typeface="Arial"/>
              </a:rPr>
              <a:t>body</a:t>
            </a:r>
            <a:r>
              <a:rPr dirty="0" sz="1750" spc="-2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120">
                <a:solidFill>
                  <a:srgbClr val="050503"/>
                </a:solidFill>
                <a:latin typeface="Arial"/>
                <a:cs typeface="Arial"/>
              </a:rPr>
              <a:t>feel</a:t>
            </a:r>
            <a:r>
              <a:rPr dirty="0" sz="1750" spc="-19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better</a:t>
            </a:r>
            <a:r>
              <a:rPr dirty="0" sz="1750" spc="50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200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050503"/>
                </a:solidFill>
                <a:latin typeface="Arial"/>
                <a:cs typeface="Arial"/>
              </a:rPr>
              <a:t>Physical </a:t>
            </a:r>
            <a:r>
              <a:rPr dirty="0" sz="1750" spc="65">
                <a:solidFill>
                  <a:srgbClr val="161611"/>
                </a:solidFill>
                <a:latin typeface="Arial"/>
                <a:cs typeface="Arial"/>
              </a:rPr>
              <a:t>activity</a:t>
            </a:r>
            <a:r>
              <a:rPr dirty="0" sz="1750" spc="4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80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-3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nutrition,</a:t>
            </a:r>
            <a:r>
              <a:rPr dirty="0" sz="1750" spc="114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45">
                <a:solidFill>
                  <a:srgbClr val="161611"/>
                </a:solidFill>
                <a:latin typeface="Arial"/>
                <a:cs typeface="Arial"/>
              </a:rPr>
              <a:t>28(2),</a:t>
            </a:r>
            <a:r>
              <a:rPr dirty="0" sz="1750" spc="8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43-51.</a:t>
            </a:r>
            <a:r>
              <a:rPr dirty="0" sz="1750" spc="6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u="heavy" sz="1750" spc="40">
                <a:solidFill>
                  <a:srgbClr val="050503"/>
                </a:solidFill>
                <a:uFill>
                  <a:solidFill>
                    <a:srgbClr val="050503"/>
                  </a:solidFill>
                </a:uFill>
                <a:latin typeface="Arial"/>
                <a:cs typeface="Arial"/>
                <a:hlinkClick r:id="rId6"/>
              </a:rPr>
              <a:t>https://doi.org/10.20463/pan.2024.0015</a:t>
            </a:r>
            <a:endParaRPr sz="1750">
              <a:latin typeface="Arial"/>
              <a:cs typeface="Arial"/>
            </a:endParaRPr>
          </a:p>
          <a:p>
            <a:pPr marL="476250" marR="911860" indent="-459105">
              <a:lnSpc>
                <a:spcPct val="116900"/>
              </a:lnSpc>
              <a:spcBef>
                <a:spcPts val="45"/>
              </a:spcBef>
            </a:pP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Jayeshkumar</a:t>
            </a:r>
            <a:r>
              <a:rPr dirty="0" sz="1750" spc="34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Kanani,</a:t>
            </a:r>
            <a:r>
              <a:rPr dirty="0" sz="1750" spc="4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Shraddha</a:t>
            </a:r>
            <a:r>
              <a:rPr dirty="0" sz="1750" spc="19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Baldania,</a:t>
            </a:r>
            <a:r>
              <a:rPr dirty="0" sz="1750" spc="26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Dyana</a:t>
            </a:r>
            <a:r>
              <a:rPr dirty="0" sz="1750" spc="19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Nasif</a:t>
            </a:r>
            <a:r>
              <a:rPr dirty="0" sz="1750" spc="-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161611"/>
                </a:solidFill>
                <a:latin typeface="Arial"/>
                <a:cs typeface="Arial"/>
              </a:rPr>
              <a:t>(2025),</a:t>
            </a:r>
            <a:r>
              <a:rPr dirty="0" sz="1750" spc="15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Integrating</a:t>
            </a:r>
            <a:r>
              <a:rPr dirty="0" sz="1750" spc="27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Physical</a:t>
            </a:r>
            <a:r>
              <a:rPr dirty="0" sz="1750" spc="-16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050503"/>
                </a:solidFill>
                <a:latin typeface="Arial"/>
                <a:cs typeface="Arial"/>
              </a:rPr>
              <a:t>Therapy</a:t>
            </a:r>
            <a:r>
              <a:rPr dirty="0" sz="1750" spc="6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18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Exercise</a:t>
            </a:r>
            <a:r>
              <a:rPr dirty="0" sz="1750" spc="19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050503"/>
                </a:solidFill>
                <a:latin typeface="Arial"/>
                <a:cs typeface="Arial"/>
              </a:rPr>
              <a:t>in</a:t>
            </a:r>
            <a:r>
              <a:rPr dirty="0" sz="1750" spc="80">
                <a:solidFill>
                  <a:srgbClr val="050503"/>
                </a:solidFill>
                <a:latin typeface="Arial"/>
                <a:cs typeface="Arial"/>
              </a:rPr>
              <a:t> Mental</a:t>
            </a:r>
            <a:r>
              <a:rPr dirty="0" sz="1750" spc="-8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050503"/>
                </a:solidFill>
                <a:latin typeface="Arial"/>
                <a:cs typeface="Arial"/>
              </a:rPr>
              <a:t>Health</a:t>
            </a:r>
            <a:r>
              <a:rPr dirty="0" sz="1750" spc="60">
                <a:solidFill>
                  <a:srgbClr val="3D3B33"/>
                </a:solidFill>
                <a:latin typeface="Arial"/>
                <a:cs typeface="Arial"/>
              </a:rPr>
              <a:t>:</a:t>
            </a:r>
            <a:r>
              <a:rPr dirty="0" sz="1750" spc="-220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</a:t>
            </a:r>
            <a:r>
              <a:rPr dirty="0" sz="1750" spc="9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100">
                <a:solidFill>
                  <a:srgbClr val="050503"/>
                </a:solidFill>
                <a:latin typeface="Arial"/>
                <a:cs typeface="Arial"/>
              </a:rPr>
              <a:t>Novel</a:t>
            </a:r>
            <a:r>
              <a:rPr dirty="0" sz="1750" spc="-14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Framework</a:t>
            </a:r>
            <a:r>
              <a:rPr dirty="0" sz="1750" spc="32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for</a:t>
            </a:r>
            <a:r>
              <a:rPr dirty="0" sz="1750" spc="8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40">
                <a:solidFill>
                  <a:srgbClr val="161611"/>
                </a:solidFill>
                <a:latin typeface="Arial"/>
                <a:cs typeface="Arial"/>
              </a:rPr>
              <a:t>Suicide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Prevention</a:t>
            </a:r>
            <a:r>
              <a:rPr dirty="0" sz="1750" spc="17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26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Depression</a:t>
            </a:r>
            <a:r>
              <a:rPr dirty="0" sz="1750" spc="30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050503"/>
                </a:solidFill>
                <a:latin typeface="Arial"/>
                <a:cs typeface="Arial"/>
              </a:rPr>
              <a:t>Management,</a:t>
            </a:r>
            <a:r>
              <a:rPr dirty="0" sz="1750" spc="16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45">
                <a:solidFill>
                  <a:srgbClr val="161611"/>
                </a:solidFill>
                <a:latin typeface="Arial"/>
                <a:cs typeface="Arial"/>
              </a:rPr>
              <a:t>J.</a:t>
            </a:r>
            <a:r>
              <a:rPr dirty="0" sz="1750" spc="12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050503"/>
                </a:solidFill>
                <a:latin typeface="Arial"/>
                <a:cs typeface="Arial"/>
              </a:rPr>
              <a:t>Neuroscience</a:t>
            </a:r>
            <a:r>
              <a:rPr dirty="0" sz="1750" spc="26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29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050503"/>
                </a:solidFill>
                <a:latin typeface="Arial"/>
                <a:cs typeface="Arial"/>
              </a:rPr>
              <a:t>Neurological</a:t>
            </a:r>
            <a:r>
              <a:rPr dirty="0" sz="1750" spc="8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Surgery,</a:t>
            </a:r>
            <a:r>
              <a:rPr dirty="0" sz="1750" spc="-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60">
                <a:solidFill>
                  <a:srgbClr val="050503"/>
                </a:solidFill>
                <a:latin typeface="Arial"/>
                <a:cs typeface="Arial"/>
              </a:rPr>
              <a:t>17(2)</a:t>
            </a:r>
            <a:r>
              <a:rPr dirty="0" sz="1750" spc="-60">
                <a:solidFill>
                  <a:srgbClr val="3D3B33"/>
                </a:solidFill>
                <a:latin typeface="Arial"/>
                <a:cs typeface="Arial"/>
              </a:rPr>
              <a:t>:</a:t>
            </a:r>
            <a:r>
              <a:rPr dirty="0" sz="1750" spc="-130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DOl:10.31579/2578-</a:t>
            </a:r>
            <a:r>
              <a:rPr dirty="0" sz="1750" spc="-10">
                <a:solidFill>
                  <a:srgbClr val="050503"/>
                </a:solidFill>
                <a:latin typeface="Arial"/>
                <a:cs typeface="Arial"/>
              </a:rPr>
              <a:t>8868/359</a:t>
            </a:r>
            <a:endParaRPr sz="1750">
              <a:latin typeface="Arial"/>
              <a:cs typeface="Arial"/>
            </a:endParaRPr>
          </a:p>
          <a:p>
            <a:pPr marL="473075" marR="419734" indent="-454659">
              <a:lnSpc>
                <a:spcPct val="119200"/>
              </a:lnSpc>
            </a:pP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Marques,</a:t>
            </a:r>
            <a:r>
              <a:rPr dirty="0" sz="1750" spc="4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60">
                <a:solidFill>
                  <a:srgbClr val="161611"/>
                </a:solidFill>
                <a:latin typeface="Arial"/>
                <a:cs typeface="Arial"/>
              </a:rPr>
              <a:t>A.,</a:t>
            </a:r>
            <a:r>
              <a:rPr dirty="0" sz="1750" spc="3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Marconcin,</a:t>
            </a:r>
            <a:r>
              <a:rPr dirty="0" sz="1750" spc="19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160">
                <a:solidFill>
                  <a:srgbClr val="050503"/>
                </a:solidFill>
                <a:latin typeface="Arial"/>
                <a:cs typeface="Arial"/>
              </a:rPr>
              <a:t>P.,</a:t>
            </a:r>
            <a:r>
              <a:rPr dirty="0" sz="1750" spc="-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Werneck,</a:t>
            </a:r>
            <a:r>
              <a:rPr dirty="0" sz="1750" spc="10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35">
                <a:solidFill>
                  <a:srgbClr val="161611"/>
                </a:solidFill>
                <a:latin typeface="Arial"/>
                <a:cs typeface="Arial"/>
              </a:rPr>
              <a:t>A. 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</a:rPr>
              <a:t>0.,</a:t>
            </a:r>
            <a:r>
              <a:rPr dirty="0" sz="1750" spc="-3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Ferrari,</a:t>
            </a:r>
            <a:r>
              <a:rPr dirty="0" sz="1750" spc="6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70">
                <a:solidFill>
                  <a:srgbClr val="161611"/>
                </a:solidFill>
                <a:latin typeface="Arial"/>
                <a:cs typeface="Arial"/>
              </a:rPr>
              <a:t>G.,</a:t>
            </a:r>
            <a:r>
              <a:rPr dirty="0" sz="1750" spc="-4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Gouveia,</a:t>
            </a:r>
            <a:r>
              <a:rPr dirty="0" sz="1750" spc="10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E</a:t>
            </a:r>
            <a:r>
              <a:rPr dirty="0" sz="1750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245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sz="1750" spc="-110">
                <a:solidFill>
                  <a:srgbClr val="050503"/>
                </a:solidFill>
                <a:latin typeface="Arial"/>
                <a:cs typeface="Arial"/>
              </a:rPr>
              <a:t>R.,</a:t>
            </a:r>
            <a:r>
              <a:rPr dirty="0" sz="1750" spc="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Kliegel,</a:t>
            </a:r>
            <a:r>
              <a:rPr dirty="0" sz="1750" spc="2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050503"/>
                </a:solidFill>
                <a:latin typeface="Arial"/>
                <a:cs typeface="Arial"/>
              </a:rPr>
              <a:t>M.,</a:t>
            </a:r>
            <a:r>
              <a:rPr dirty="0" sz="1750" spc="-4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Peralta,</a:t>
            </a:r>
            <a:r>
              <a:rPr dirty="0" sz="1750" spc="13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161611"/>
                </a:solidFill>
                <a:latin typeface="Arial"/>
                <a:cs typeface="Arial"/>
              </a:rPr>
              <a:t>M.,</a:t>
            </a:r>
            <a:r>
              <a:rPr dirty="0" sz="1750" spc="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61611"/>
                </a:solidFill>
                <a:latin typeface="Arial"/>
                <a:cs typeface="Arial"/>
              </a:rPr>
              <a:t>&amp;</a:t>
            </a:r>
            <a:r>
              <a:rPr dirty="0" sz="1700" spc="16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Ihle,</a:t>
            </a:r>
            <a:r>
              <a:rPr dirty="0" sz="1750" spc="-6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161611"/>
                </a:solidFill>
                <a:latin typeface="Arial"/>
                <a:cs typeface="Arial"/>
              </a:rPr>
              <a:t>A.</a:t>
            </a:r>
            <a:r>
              <a:rPr dirty="0" sz="1750" spc="-1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75">
                <a:solidFill>
                  <a:srgbClr val="161611"/>
                </a:solidFill>
                <a:latin typeface="Arial"/>
                <a:cs typeface="Arial"/>
              </a:rPr>
              <a:t>(2021).</a:t>
            </a:r>
            <a:r>
              <a:rPr dirty="0" sz="1750" spc="9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050503"/>
                </a:solidFill>
                <a:latin typeface="Arial"/>
                <a:cs typeface="Arial"/>
              </a:rPr>
              <a:t>Bidirectional</a:t>
            </a:r>
            <a:r>
              <a:rPr dirty="0" sz="1750" spc="-13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Association</a:t>
            </a:r>
            <a:r>
              <a:rPr dirty="0" sz="1750" spc="1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161611"/>
                </a:solidFill>
                <a:latin typeface="Arial"/>
                <a:cs typeface="Arial"/>
              </a:rPr>
              <a:t>between</a:t>
            </a: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Physical</a:t>
            </a:r>
            <a:r>
              <a:rPr dirty="0" sz="1750" spc="-15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Activity </a:t>
            </a:r>
            <a:r>
              <a:rPr dirty="0" sz="1750" spc="70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050503"/>
                </a:solidFill>
                <a:latin typeface="Arial"/>
                <a:cs typeface="Arial"/>
              </a:rPr>
              <a:t>Dopamine</a:t>
            </a:r>
            <a:r>
              <a:rPr dirty="0" sz="1750" spc="10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Across</a:t>
            </a:r>
            <a:r>
              <a:rPr dirty="0" sz="1750" spc="4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75">
                <a:solidFill>
                  <a:srgbClr val="050503"/>
                </a:solidFill>
                <a:latin typeface="Arial"/>
                <a:cs typeface="Arial"/>
              </a:rPr>
              <a:t>Adulthood-</a:t>
            </a:r>
            <a:r>
              <a:rPr dirty="0" sz="1750" spc="114">
                <a:solidFill>
                  <a:srgbClr val="050503"/>
                </a:solidFill>
                <a:latin typeface="Arial"/>
                <a:cs typeface="Arial"/>
              </a:rPr>
              <a:t>A</a:t>
            </a:r>
            <a:r>
              <a:rPr dirty="0" sz="1750" spc="15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Systematic</a:t>
            </a:r>
            <a:r>
              <a:rPr dirty="0" sz="1750" spc="26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Review.</a:t>
            </a:r>
            <a:r>
              <a:rPr dirty="0" sz="1750" spc="8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Brain</a:t>
            </a:r>
            <a:r>
              <a:rPr dirty="0" sz="1750" spc="4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sciences,</a:t>
            </a:r>
            <a:r>
              <a:rPr dirty="0" sz="1750" spc="-2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114">
                <a:solidFill>
                  <a:srgbClr val="050503"/>
                </a:solidFill>
                <a:latin typeface="Arial"/>
                <a:cs typeface="Arial"/>
              </a:rPr>
              <a:t>11(7),</a:t>
            </a:r>
            <a:r>
              <a:rPr dirty="0" sz="1750" spc="7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829</a:t>
            </a:r>
            <a:r>
              <a:rPr dirty="0" sz="1750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215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u="heavy" sz="1750" spc="45">
                <a:solidFill>
                  <a:srgbClr val="050503"/>
                </a:solidFill>
                <a:uFill>
                  <a:solidFill>
                    <a:srgbClr val="050503"/>
                  </a:solidFill>
                </a:uFill>
                <a:latin typeface="Arial"/>
                <a:cs typeface="Arial"/>
                <a:hlinkClick r:id="rId7"/>
              </a:rPr>
              <a:t>https://doi.org/10.3390/brainsci11070829</a:t>
            </a:r>
            <a:endParaRPr sz="17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555"/>
              </a:spcBef>
            </a:pPr>
            <a:r>
              <a:rPr dirty="0" sz="1600" spc="65" b="1">
                <a:solidFill>
                  <a:srgbClr val="050503"/>
                </a:solidFill>
                <a:latin typeface="Arial"/>
                <a:cs typeface="Arial"/>
              </a:rPr>
              <a:t>Mayo</a:t>
            </a:r>
            <a:r>
              <a:rPr dirty="0" sz="1600" spc="95" b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50503"/>
                </a:solidFill>
                <a:latin typeface="Arial"/>
                <a:cs typeface="Arial"/>
              </a:rPr>
              <a:t>Clinic.</a:t>
            </a:r>
            <a:r>
              <a:rPr dirty="0" sz="1600" spc="165" b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050503"/>
                </a:solidFill>
                <a:latin typeface="Arial"/>
                <a:cs typeface="Arial"/>
              </a:rPr>
              <a:t>(2022,</a:t>
            </a:r>
            <a:r>
              <a:rPr dirty="0" sz="1600" spc="-35" b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50503"/>
                </a:solidFill>
                <a:latin typeface="Arial"/>
                <a:cs typeface="Arial"/>
              </a:rPr>
              <a:t>August</a:t>
            </a:r>
            <a:r>
              <a:rPr dirty="0" sz="1600" spc="150" b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50503"/>
                </a:solidFill>
                <a:latin typeface="Arial"/>
                <a:cs typeface="Arial"/>
              </a:rPr>
              <a:t>3).</a:t>
            </a:r>
            <a:r>
              <a:rPr dirty="0" sz="1600" spc="300" b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50503"/>
                </a:solidFill>
                <a:latin typeface="Arial"/>
                <a:cs typeface="Arial"/>
              </a:rPr>
              <a:t>Exercise</a:t>
            </a:r>
            <a:r>
              <a:rPr dirty="0" sz="1600" spc="195" b="1" i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spc="60" b="1" i="1">
                <a:solidFill>
                  <a:srgbClr val="050503"/>
                </a:solidFill>
                <a:latin typeface="Arial"/>
                <a:cs typeface="Arial"/>
              </a:rPr>
              <a:t>and</a:t>
            </a:r>
            <a:r>
              <a:rPr dirty="0" sz="1600" spc="85" b="1" i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50503"/>
                </a:solidFill>
                <a:latin typeface="Arial"/>
                <a:cs typeface="Arial"/>
              </a:rPr>
              <a:t>stress:</a:t>
            </a:r>
            <a:r>
              <a:rPr dirty="0" sz="1600" spc="135" b="1" i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spc="60" b="1" i="1">
                <a:solidFill>
                  <a:srgbClr val="050503"/>
                </a:solidFill>
                <a:latin typeface="Arial"/>
                <a:cs typeface="Arial"/>
              </a:rPr>
              <a:t>Get</a:t>
            </a:r>
            <a:r>
              <a:rPr dirty="0" sz="1600" spc="50" b="1" i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50503"/>
                </a:solidFill>
                <a:latin typeface="Arial"/>
                <a:cs typeface="Arial"/>
              </a:rPr>
              <a:t>moving</a:t>
            </a:r>
            <a:r>
              <a:rPr dirty="0" sz="1600" spc="110" b="1" i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50503"/>
                </a:solidFill>
                <a:latin typeface="Arial"/>
                <a:cs typeface="Arial"/>
              </a:rPr>
              <a:t>to</a:t>
            </a:r>
            <a:r>
              <a:rPr dirty="0" sz="1600" spc="10" b="1" i="1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600" spc="55" b="1" i="1">
                <a:solidFill>
                  <a:srgbClr val="050503"/>
                </a:solidFill>
                <a:latin typeface="Arial"/>
                <a:cs typeface="Arial"/>
              </a:rPr>
              <a:t>manage</a:t>
            </a:r>
            <a:endParaRPr sz="1600">
              <a:latin typeface="Arial"/>
              <a:cs typeface="Arial"/>
            </a:endParaRPr>
          </a:p>
          <a:p>
            <a:pPr marL="476884">
              <a:lnSpc>
                <a:spcPct val="100000"/>
              </a:lnSpc>
              <a:spcBef>
                <a:spcPts val="535"/>
              </a:spcBef>
            </a:pPr>
            <a:r>
              <a:rPr dirty="0" u="heavy" sz="1600" b="1">
                <a:solidFill>
                  <a:srgbClr val="050503"/>
                </a:solidFill>
                <a:uFill>
                  <a:solidFill>
                    <a:srgbClr val="050503"/>
                  </a:solidFill>
                </a:uFill>
                <a:latin typeface="Arial"/>
                <a:cs typeface="Arial"/>
                <a:hlinkClick r:id="rId8"/>
              </a:rPr>
              <a:t>stress.https://www.mayoclinic.org/healthy-lifestyle/stress-managemenUin-depth/exercise-and-stress/art-</a:t>
            </a:r>
            <a:r>
              <a:rPr dirty="0" u="heavy" sz="1600" spc="-10" b="1">
                <a:solidFill>
                  <a:srgbClr val="050503"/>
                </a:solidFill>
                <a:uFill>
                  <a:solidFill>
                    <a:srgbClr val="050503"/>
                  </a:solidFill>
                </a:uFill>
                <a:latin typeface="Arial"/>
                <a:cs typeface="Arial"/>
                <a:hlinkClick r:id="rId8"/>
              </a:rPr>
              <a:t>20044469</a:t>
            </a:r>
            <a:endParaRPr sz="1600">
              <a:latin typeface="Arial"/>
              <a:cs typeface="Arial"/>
            </a:endParaRPr>
          </a:p>
          <a:p>
            <a:pPr marL="476884" marR="5080" indent="-457834">
              <a:lnSpc>
                <a:spcPts val="2550"/>
              </a:lnSpc>
              <a:spcBef>
                <a:spcPts val="35"/>
              </a:spcBef>
            </a:pP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Murphy,</a:t>
            </a:r>
            <a:r>
              <a:rPr dirty="0" sz="1750" spc="3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161611"/>
                </a:solidFill>
                <a:latin typeface="Arial"/>
                <a:cs typeface="Arial"/>
              </a:rPr>
              <a:t>J</a:t>
            </a:r>
            <a:r>
              <a:rPr dirty="0" sz="1750" spc="-20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20">
                <a:solidFill>
                  <a:srgbClr val="161611"/>
                </a:solidFill>
                <a:latin typeface="Arial"/>
                <a:cs typeface="Arial"/>
              </a:rPr>
              <a:t>,</a:t>
            </a:r>
            <a:r>
              <a:rPr dirty="0" sz="1750" spc="-10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McGrane,</a:t>
            </a:r>
            <a:r>
              <a:rPr dirty="0" sz="1750" spc="14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75">
                <a:solidFill>
                  <a:srgbClr val="050503"/>
                </a:solidFill>
                <a:latin typeface="Arial"/>
                <a:cs typeface="Arial"/>
              </a:rPr>
              <a:t>B.,</a:t>
            </a:r>
            <a:r>
              <a:rPr dirty="0" sz="1750" spc="-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White,</a:t>
            </a:r>
            <a:r>
              <a:rPr dirty="0" sz="1750" spc="12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050503"/>
                </a:solidFill>
                <a:latin typeface="Arial"/>
                <a:cs typeface="Arial"/>
              </a:rPr>
              <a:t>R</a:t>
            </a:r>
            <a:r>
              <a:rPr dirty="0" sz="1750" spc="-25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155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sz="1750" spc="-40">
                <a:solidFill>
                  <a:srgbClr val="050503"/>
                </a:solidFill>
                <a:latin typeface="Arial"/>
                <a:cs typeface="Arial"/>
              </a:rPr>
              <a:t>L.,</a:t>
            </a:r>
            <a:r>
              <a:rPr dirty="0" sz="1750" spc="8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61611"/>
                </a:solidFill>
                <a:latin typeface="Arial"/>
                <a:cs typeface="Arial"/>
              </a:rPr>
              <a:t>&amp;</a:t>
            </a:r>
            <a:r>
              <a:rPr dirty="0" sz="1700" spc="24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Sweeney,</a:t>
            </a:r>
            <a:r>
              <a:rPr dirty="0" sz="1750" spc="29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M.</a:t>
            </a:r>
            <a:r>
              <a:rPr dirty="0" sz="1750" spc="-3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90">
                <a:solidFill>
                  <a:srgbClr val="050503"/>
                </a:solidFill>
                <a:latin typeface="Arial"/>
                <a:cs typeface="Arial"/>
              </a:rPr>
              <a:t>R.</a:t>
            </a:r>
            <a:r>
              <a:rPr dirty="0" sz="1750" spc="-7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45">
                <a:solidFill>
                  <a:srgbClr val="161611"/>
                </a:solidFill>
                <a:latin typeface="Arial"/>
                <a:cs typeface="Arial"/>
              </a:rPr>
              <a:t>(2022).</a:t>
            </a:r>
            <a:r>
              <a:rPr dirty="0" sz="1750" spc="10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Self-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Esteem,</a:t>
            </a:r>
            <a:r>
              <a:rPr dirty="0" sz="1750" spc="18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161611"/>
                </a:solidFill>
                <a:latin typeface="Arial"/>
                <a:cs typeface="Arial"/>
              </a:rPr>
              <a:t>Meaningful</a:t>
            </a:r>
            <a:r>
              <a:rPr dirty="0" sz="1750" spc="-2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Experiences</a:t>
            </a:r>
            <a:r>
              <a:rPr dirty="0" sz="1750" spc="16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229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the</a:t>
            </a:r>
            <a:r>
              <a:rPr dirty="0" sz="1750" spc="26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Rocky</a:t>
            </a:r>
            <a:r>
              <a:rPr dirty="0" sz="1750" spc="9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Road-Contexts</a:t>
            </a:r>
            <a:r>
              <a:rPr dirty="0" sz="1750" spc="26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of</a:t>
            </a:r>
            <a:r>
              <a:rPr dirty="0" sz="1750" spc="204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Physical</a:t>
            </a:r>
            <a:r>
              <a:rPr dirty="0" sz="1750" spc="-1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161611"/>
                </a:solidFill>
                <a:latin typeface="Arial"/>
                <a:cs typeface="Arial"/>
              </a:rPr>
              <a:t>Activity</a:t>
            </a:r>
            <a:r>
              <a:rPr dirty="0" sz="1750" spc="8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That</a:t>
            </a:r>
            <a:r>
              <a:rPr dirty="0" sz="1750" spc="2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050503"/>
                </a:solidFill>
                <a:latin typeface="Arial"/>
                <a:cs typeface="Arial"/>
              </a:rPr>
              <a:t>Impact </a:t>
            </a:r>
            <a:r>
              <a:rPr dirty="0" sz="1750" spc="80">
                <a:solidFill>
                  <a:srgbClr val="050503"/>
                </a:solidFill>
                <a:latin typeface="Arial"/>
                <a:cs typeface="Arial"/>
              </a:rPr>
              <a:t>Mental</a:t>
            </a:r>
            <a:r>
              <a:rPr dirty="0" sz="1750" spc="-8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70">
                <a:solidFill>
                  <a:srgbClr val="050503"/>
                </a:solidFill>
                <a:latin typeface="Arial"/>
                <a:cs typeface="Arial"/>
              </a:rPr>
              <a:t>Health</a:t>
            </a:r>
            <a:r>
              <a:rPr dirty="0" sz="1750" spc="14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050503"/>
                </a:solidFill>
                <a:latin typeface="Arial"/>
                <a:cs typeface="Arial"/>
              </a:rPr>
              <a:t>in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Adolescents.</a:t>
            </a:r>
            <a:r>
              <a:rPr dirty="0" sz="1750" spc="265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050503"/>
                </a:solidFill>
                <a:latin typeface="Arial"/>
                <a:cs typeface="Arial"/>
              </a:rPr>
              <a:t>lnternationaljournal</a:t>
            </a:r>
            <a:r>
              <a:rPr dirty="0" sz="1750" spc="90">
                <a:solidFill>
                  <a:srgbClr val="161611"/>
                </a:solidFill>
                <a:latin typeface="Arial"/>
                <a:cs typeface="Arial"/>
              </a:rPr>
              <a:t>of</a:t>
            </a:r>
            <a:r>
              <a:rPr dirty="0" sz="1750" spc="60">
                <a:solidFill>
                  <a:srgbClr val="161611"/>
                </a:solidFill>
                <a:latin typeface="Arial"/>
                <a:cs typeface="Arial"/>
              </a:rPr>
              <a:t> environmental</a:t>
            </a:r>
            <a:r>
              <a:rPr dirty="0" sz="1750" spc="5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research</a:t>
            </a:r>
            <a:r>
              <a:rPr dirty="0" sz="1750" spc="23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611"/>
                </a:solidFill>
                <a:latin typeface="Arial"/>
                <a:cs typeface="Arial"/>
              </a:rPr>
              <a:t>and</a:t>
            </a:r>
            <a:r>
              <a:rPr dirty="0" sz="1750" spc="220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95">
                <a:solidFill>
                  <a:srgbClr val="161611"/>
                </a:solidFill>
                <a:latin typeface="Arial"/>
                <a:cs typeface="Arial"/>
              </a:rPr>
              <a:t>public</a:t>
            </a:r>
            <a:r>
              <a:rPr dirty="0" sz="1750" spc="114">
                <a:solidFill>
                  <a:srgbClr val="161611"/>
                </a:solidFill>
                <a:latin typeface="Arial"/>
                <a:cs typeface="Arial"/>
              </a:rPr>
              <a:t> </a:t>
            </a:r>
            <a:r>
              <a:rPr dirty="0" sz="1750" spc="45">
                <a:solidFill>
                  <a:srgbClr val="050503"/>
                </a:solidFill>
                <a:latin typeface="Arial"/>
                <a:cs typeface="Arial"/>
              </a:rPr>
              <a:t>health,</a:t>
            </a:r>
            <a:r>
              <a:rPr dirty="0" sz="1750" spc="-75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 spc="-65">
                <a:solidFill>
                  <a:srgbClr val="050503"/>
                </a:solidFill>
                <a:latin typeface="Arial"/>
                <a:cs typeface="Arial"/>
              </a:rPr>
              <a:t>19(23),</a:t>
            </a:r>
            <a:r>
              <a:rPr dirty="0" sz="1750" spc="-10">
                <a:solidFill>
                  <a:srgbClr val="05050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050503"/>
                </a:solidFill>
                <a:latin typeface="Arial"/>
                <a:cs typeface="Arial"/>
              </a:rPr>
              <a:t>15846</a:t>
            </a:r>
            <a:r>
              <a:rPr dirty="0" sz="1750">
                <a:solidFill>
                  <a:srgbClr val="3D3B33"/>
                </a:solidFill>
                <a:latin typeface="Arial"/>
                <a:cs typeface="Arial"/>
              </a:rPr>
              <a:t>.</a:t>
            </a:r>
            <a:r>
              <a:rPr dirty="0" sz="1750" spc="-250">
                <a:solidFill>
                  <a:srgbClr val="3D3B33"/>
                </a:solidFill>
                <a:latin typeface="Arial"/>
                <a:cs typeface="Arial"/>
              </a:rPr>
              <a:t> </a:t>
            </a:r>
            <a:r>
              <a:rPr dirty="0" sz="1750" spc="45">
                <a:solidFill>
                  <a:srgbClr val="050503"/>
                </a:solidFill>
                <a:latin typeface="Arial"/>
                <a:cs typeface="Arial"/>
                <a:hlinkClick r:id="rId9"/>
              </a:rPr>
              <a:t>https://doi.org/10.3390/ijerph192315846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285" y="2585546"/>
            <a:ext cx="3082584" cy="30744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180" y="6173446"/>
            <a:ext cx="3100896" cy="30866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9513" y="3153986"/>
            <a:ext cx="2917772" cy="25182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5347" y="2573321"/>
            <a:ext cx="3155834" cy="28788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17951" y="6570742"/>
            <a:ext cx="3058167" cy="26771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22615" y="6173446"/>
            <a:ext cx="3082584" cy="308669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321721" y="2720015"/>
            <a:ext cx="0" cy="1925955"/>
          </a:xfrm>
          <a:custGeom>
            <a:avLst/>
            <a:gdLst/>
            <a:ahLst/>
            <a:cxnLst/>
            <a:rect l="l" t="t" r="r" b="b"/>
            <a:pathLst>
              <a:path w="0" h="1925954">
                <a:moveTo>
                  <a:pt x="0" y="1925363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27825" y="6216231"/>
            <a:ext cx="0" cy="2983230"/>
          </a:xfrm>
          <a:custGeom>
            <a:avLst/>
            <a:gdLst/>
            <a:ahLst/>
            <a:cxnLst/>
            <a:rect l="l" t="t" r="r" b="b"/>
            <a:pathLst>
              <a:path w="0" h="2983229">
                <a:moveTo>
                  <a:pt x="0" y="2982784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55471" y="2720015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29">
                <a:moveTo>
                  <a:pt x="0" y="1992598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67679" y="6265129"/>
            <a:ext cx="0" cy="2915920"/>
          </a:xfrm>
          <a:custGeom>
            <a:avLst/>
            <a:gdLst/>
            <a:ahLst/>
            <a:cxnLst/>
            <a:rect l="l" t="t" r="r" b="b"/>
            <a:pathLst>
              <a:path w="0" h="2915920">
                <a:moveTo>
                  <a:pt x="0" y="2915550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05741" y="2628331"/>
            <a:ext cx="0" cy="2971165"/>
          </a:xfrm>
          <a:custGeom>
            <a:avLst/>
            <a:gdLst/>
            <a:ahLst/>
            <a:cxnLst/>
            <a:rect l="l" t="t" r="r" b="b"/>
            <a:pathLst>
              <a:path w="0" h="2971165">
                <a:moveTo>
                  <a:pt x="0" y="2970560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39491" y="2622219"/>
            <a:ext cx="0" cy="2983230"/>
          </a:xfrm>
          <a:custGeom>
            <a:avLst/>
            <a:gdLst/>
            <a:ahLst/>
            <a:cxnLst/>
            <a:rect l="l" t="t" r="r" b="b"/>
            <a:pathLst>
              <a:path w="0" h="2983229">
                <a:moveTo>
                  <a:pt x="0" y="2982784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26385" y="6246792"/>
            <a:ext cx="0" cy="2952750"/>
          </a:xfrm>
          <a:custGeom>
            <a:avLst/>
            <a:gdLst/>
            <a:ahLst/>
            <a:cxnLst/>
            <a:rect l="l" t="t" r="r" b="b"/>
            <a:pathLst>
              <a:path w="0" h="2952750">
                <a:moveTo>
                  <a:pt x="0" y="2952223"/>
                </a:moveTo>
                <a:lnTo>
                  <a:pt x="0" y="0"/>
                </a:lnTo>
              </a:path>
            </a:pathLst>
          </a:custGeom>
          <a:ln w="61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228717" y="2628331"/>
            <a:ext cx="0" cy="2971165"/>
          </a:xfrm>
          <a:custGeom>
            <a:avLst/>
            <a:gdLst/>
            <a:ahLst/>
            <a:cxnLst/>
            <a:rect l="l" t="t" r="r" b="b"/>
            <a:pathLst>
              <a:path w="0" h="2971165">
                <a:moveTo>
                  <a:pt x="0" y="2970560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14271446" y="2591658"/>
            <a:ext cx="2991485" cy="2995295"/>
            <a:chOff x="14271446" y="2591658"/>
            <a:chExt cx="2991485" cy="2995295"/>
          </a:xfrm>
        </p:grpSpPr>
        <p:sp>
          <p:nvSpPr>
            <p:cNvPr id="17" name="object 17"/>
            <p:cNvSpPr/>
            <p:nvPr/>
          </p:nvSpPr>
          <p:spPr>
            <a:xfrm>
              <a:off x="17262468" y="2646668"/>
              <a:ext cx="0" cy="2940050"/>
            </a:xfrm>
            <a:custGeom>
              <a:avLst/>
              <a:gdLst/>
              <a:ahLst/>
              <a:cxnLst/>
              <a:rect l="l" t="t" r="r" b="b"/>
              <a:pathLst>
                <a:path w="0" h="2940050">
                  <a:moveTo>
                    <a:pt x="0" y="2939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5BF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271446" y="2597770"/>
              <a:ext cx="2961005" cy="0"/>
            </a:xfrm>
            <a:custGeom>
              <a:avLst/>
              <a:gdLst/>
              <a:ahLst/>
              <a:cxnLst/>
              <a:rect l="l" t="t" r="r" b="b"/>
              <a:pathLst>
                <a:path w="2961005" h="0">
                  <a:moveTo>
                    <a:pt x="0" y="0"/>
                  </a:moveTo>
                  <a:lnTo>
                    <a:pt x="2960501" y="0"/>
                  </a:lnTo>
                </a:path>
              </a:pathLst>
            </a:custGeom>
            <a:ln w="12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7642366" y="2603882"/>
            <a:ext cx="2973070" cy="0"/>
          </a:xfrm>
          <a:custGeom>
            <a:avLst/>
            <a:gdLst/>
            <a:ahLst/>
            <a:cxnLst/>
            <a:rect l="l" t="t" r="r" b="b"/>
            <a:pathLst>
              <a:path w="2973070" h="0">
                <a:moveTo>
                  <a:pt x="0" y="0"/>
                </a:moveTo>
                <a:lnTo>
                  <a:pt x="2972709" y="0"/>
                </a:lnTo>
              </a:path>
            </a:pathLst>
          </a:custGeom>
          <a:ln w="18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31595" y="2603882"/>
            <a:ext cx="2820670" cy="0"/>
          </a:xfrm>
          <a:custGeom>
            <a:avLst/>
            <a:gdLst/>
            <a:ahLst/>
            <a:cxnLst/>
            <a:rect l="l" t="t" r="r" b="b"/>
            <a:pathLst>
              <a:path w="2820670" h="0">
                <a:moveTo>
                  <a:pt x="0" y="0"/>
                </a:moveTo>
                <a:lnTo>
                  <a:pt x="2820106" y="0"/>
                </a:lnTo>
              </a:path>
            </a:pathLst>
          </a:custGeom>
          <a:ln w="18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097300" y="5528601"/>
            <a:ext cx="2680335" cy="116205"/>
          </a:xfrm>
          <a:custGeom>
            <a:avLst/>
            <a:gdLst/>
            <a:ahLst/>
            <a:cxnLst/>
            <a:rect l="l" t="t" r="r" b="b"/>
            <a:pathLst>
              <a:path w="2680334" h="116204">
                <a:moveTo>
                  <a:pt x="0" y="0"/>
                </a:moveTo>
                <a:lnTo>
                  <a:pt x="2679711" y="0"/>
                </a:lnTo>
                <a:lnTo>
                  <a:pt x="2679711" y="116133"/>
                </a:lnTo>
                <a:lnTo>
                  <a:pt x="0" y="1161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283655" y="5635565"/>
            <a:ext cx="2942590" cy="0"/>
          </a:xfrm>
          <a:custGeom>
            <a:avLst/>
            <a:gdLst/>
            <a:ahLst/>
            <a:cxnLst/>
            <a:rect l="l" t="t" r="r" b="b"/>
            <a:pathLst>
              <a:path w="2942590" h="0">
                <a:moveTo>
                  <a:pt x="0" y="0"/>
                </a:moveTo>
                <a:lnTo>
                  <a:pt x="2942188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30157" y="5635565"/>
            <a:ext cx="2979420" cy="0"/>
          </a:xfrm>
          <a:custGeom>
            <a:avLst/>
            <a:gdLst/>
            <a:ahLst/>
            <a:cxnLst/>
            <a:rect l="l" t="t" r="r" b="b"/>
            <a:pathLst>
              <a:path w="2979420" h="0">
                <a:moveTo>
                  <a:pt x="0" y="0"/>
                </a:moveTo>
                <a:lnTo>
                  <a:pt x="2978813" y="0"/>
                </a:lnTo>
              </a:path>
            </a:pathLst>
          </a:custGeom>
          <a:ln w="18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975218" y="6197894"/>
            <a:ext cx="2954655" cy="0"/>
          </a:xfrm>
          <a:custGeom>
            <a:avLst/>
            <a:gdLst/>
            <a:ahLst/>
            <a:cxnLst/>
            <a:rect l="l" t="t" r="r" b="b"/>
            <a:pathLst>
              <a:path w="2954655" h="0">
                <a:moveTo>
                  <a:pt x="0" y="0"/>
                </a:moveTo>
                <a:lnTo>
                  <a:pt x="2954396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64449" y="6185669"/>
            <a:ext cx="2954655" cy="0"/>
          </a:xfrm>
          <a:custGeom>
            <a:avLst/>
            <a:gdLst/>
            <a:ahLst/>
            <a:cxnLst/>
            <a:rect l="l" t="t" r="r" b="b"/>
            <a:pathLst>
              <a:path w="2954654" h="0">
                <a:moveTo>
                  <a:pt x="0" y="0"/>
                </a:moveTo>
                <a:lnTo>
                  <a:pt x="2954396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975218" y="9241801"/>
            <a:ext cx="2948305" cy="0"/>
          </a:xfrm>
          <a:custGeom>
            <a:avLst/>
            <a:gdLst/>
            <a:ahLst/>
            <a:cxnLst/>
            <a:rect l="l" t="t" r="r" b="b"/>
            <a:pathLst>
              <a:path w="2948305" h="0">
                <a:moveTo>
                  <a:pt x="0" y="0"/>
                </a:moveTo>
                <a:lnTo>
                  <a:pt x="2948292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64449" y="9235689"/>
            <a:ext cx="2966720" cy="0"/>
          </a:xfrm>
          <a:custGeom>
            <a:avLst/>
            <a:gdLst/>
            <a:ahLst/>
            <a:cxnLst/>
            <a:rect l="l" t="t" r="r" b="b"/>
            <a:pathLst>
              <a:path w="2966720" h="0">
                <a:moveTo>
                  <a:pt x="0" y="0"/>
                </a:moveTo>
                <a:lnTo>
                  <a:pt x="2966605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xfrm>
            <a:off x="6924947" y="739167"/>
            <a:ext cx="4376420" cy="11258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260">
                <a:solidFill>
                  <a:srgbClr val="522313"/>
                </a:solidFill>
              </a:rPr>
              <a:t>Overview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730921" y="3147652"/>
            <a:ext cx="2783840" cy="1186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41045" marR="30480" indent="-703580">
              <a:lnSpc>
                <a:spcPct val="143800"/>
              </a:lnSpc>
              <a:spcBef>
                <a:spcPts val="95"/>
              </a:spcBef>
            </a:pPr>
            <a:r>
              <a:rPr dirty="0" sz="2650" spc="50">
                <a:solidFill>
                  <a:srgbClr val="522313"/>
                </a:solidFill>
                <a:latin typeface="Arial"/>
                <a:cs typeface="Arial"/>
              </a:rPr>
              <a:t>Different</a:t>
            </a:r>
            <a:r>
              <a:rPr dirty="0" sz="2650" spc="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522313"/>
                </a:solidFill>
                <a:latin typeface="Arial"/>
                <a:cs typeface="Arial"/>
              </a:rPr>
              <a:t>types</a:t>
            </a:r>
            <a:r>
              <a:rPr dirty="0" sz="2650" spc="-4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650" spc="65">
                <a:solidFill>
                  <a:srgbClr val="522313"/>
                </a:solidFill>
                <a:latin typeface="Arial"/>
                <a:cs typeface="Arial"/>
              </a:rPr>
              <a:t>of </a:t>
            </a:r>
            <a:r>
              <a:rPr dirty="0" sz="2650" spc="45">
                <a:solidFill>
                  <a:srgbClr val="522313"/>
                </a:solidFill>
                <a:latin typeface="Arial"/>
                <a:cs typeface="Arial"/>
              </a:rPr>
              <a:t>exerc</a:t>
            </a:r>
            <a:r>
              <a:rPr dirty="0" sz="2650" spc="-295">
                <a:solidFill>
                  <a:srgbClr val="522313"/>
                </a:solidFill>
                <a:latin typeface="Arial"/>
                <a:cs typeface="Arial"/>
              </a:rPr>
              <a:t>i</a:t>
            </a:r>
            <a:r>
              <a:rPr dirty="0" baseline="209876" sz="675" spc="75">
                <a:solidFill>
                  <a:srgbClr val="522313"/>
                </a:solidFill>
                <a:latin typeface="Times New Roman"/>
                <a:cs typeface="Times New Roman"/>
              </a:rPr>
              <a:t>I</a:t>
            </a:r>
            <a:r>
              <a:rPr dirty="0" baseline="209876" sz="675" spc="7">
                <a:solidFill>
                  <a:srgbClr val="522313"/>
                </a:solidFill>
                <a:latin typeface="Times New Roman"/>
                <a:cs typeface="Times New Roman"/>
              </a:rPr>
              <a:t> </a:t>
            </a:r>
            <a:r>
              <a:rPr dirty="0" sz="2650" spc="25">
                <a:solidFill>
                  <a:srgbClr val="522313"/>
                </a:solidFill>
                <a:latin typeface="Arial"/>
                <a:cs typeface="Arial"/>
              </a:rPr>
              <a:t>se</a:t>
            </a:r>
            <a:endParaRPr sz="2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10299" y="6649980"/>
            <a:ext cx="2506980" cy="17557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-37465">
              <a:lnSpc>
                <a:spcPct val="143000"/>
              </a:lnSpc>
              <a:spcBef>
                <a:spcPts val="75"/>
              </a:spcBef>
            </a:pPr>
            <a:r>
              <a:rPr dirty="0" sz="2650" spc="135">
                <a:solidFill>
                  <a:srgbClr val="522313"/>
                </a:solidFill>
                <a:latin typeface="Arial"/>
                <a:cs typeface="Arial"/>
              </a:rPr>
              <a:t>How</a:t>
            </a:r>
            <a:r>
              <a:rPr dirty="0" sz="2650" spc="-10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522313"/>
                </a:solidFill>
                <a:latin typeface="Arial"/>
                <a:cs typeface="Arial"/>
              </a:rPr>
              <a:t>exercise </a:t>
            </a:r>
            <a:r>
              <a:rPr dirty="0" sz="2650" spc="100">
                <a:solidFill>
                  <a:srgbClr val="522313"/>
                </a:solidFill>
                <a:latin typeface="Arial"/>
                <a:cs typeface="Arial"/>
              </a:rPr>
              <a:t>impacts</a:t>
            </a:r>
            <a:r>
              <a:rPr dirty="0" sz="2650" spc="4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522313"/>
                </a:solidFill>
                <a:latin typeface="Arial"/>
                <a:cs typeface="Arial"/>
              </a:rPr>
              <a:t>mental </a:t>
            </a:r>
            <a:r>
              <a:rPr dirty="0" sz="2650" spc="90">
                <a:solidFill>
                  <a:srgbClr val="522313"/>
                </a:solidFill>
                <a:latin typeface="Arial"/>
                <a:cs typeface="Arial"/>
              </a:rPr>
              <a:t>health</a:t>
            </a:r>
            <a:endParaRPr sz="2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14578" y="7406374"/>
            <a:ext cx="296164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135">
                <a:solidFill>
                  <a:srgbClr val="522313"/>
                </a:solidFill>
                <a:latin typeface="Arial"/>
                <a:cs typeface="Arial"/>
              </a:rPr>
              <a:t>How</a:t>
            </a:r>
            <a:r>
              <a:rPr dirty="0" sz="2650" spc="-1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650" spc="85">
                <a:solidFill>
                  <a:srgbClr val="522313"/>
                </a:solidFill>
                <a:latin typeface="Arial"/>
                <a:cs typeface="Arial"/>
              </a:rPr>
              <a:t>to</a:t>
            </a:r>
            <a:r>
              <a:rPr dirty="0" sz="2650" spc="5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522313"/>
                </a:solidFill>
                <a:latin typeface="Arial"/>
                <a:cs typeface="Arial"/>
              </a:rPr>
              <a:t>get</a:t>
            </a:r>
            <a:r>
              <a:rPr dirty="0" sz="2650" spc="14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2650" spc="65">
                <a:solidFill>
                  <a:srgbClr val="522313"/>
                </a:solidFill>
                <a:latin typeface="Arial"/>
                <a:cs typeface="Arial"/>
              </a:rPr>
              <a:t>started</a:t>
            </a:r>
            <a:endParaRPr sz="2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162682" y="3891822"/>
            <a:ext cx="11785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70">
                <a:solidFill>
                  <a:srgbClr val="522313"/>
                </a:solidFill>
                <a:latin typeface="Arial"/>
                <a:cs typeface="Arial"/>
              </a:rPr>
              <a:t>Activity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180" y="0"/>
            <a:ext cx="10890250" cy="10165080"/>
            <a:chOff x="1007180" y="0"/>
            <a:chExt cx="10890250" cy="10165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180" y="0"/>
              <a:ext cx="10889763" cy="65279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96764" y="6527956"/>
              <a:ext cx="0" cy="3637279"/>
            </a:xfrm>
            <a:custGeom>
              <a:avLst/>
              <a:gdLst/>
              <a:ahLst/>
              <a:cxnLst/>
              <a:rect l="l" t="t" r="r" b="b"/>
              <a:pathLst>
                <a:path w="0" h="3637279">
                  <a:moveTo>
                    <a:pt x="0" y="3636797"/>
                  </a:moveTo>
                  <a:lnTo>
                    <a:pt x="0" y="0"/>
                  </a:lnTo>
                </a:path>
              </a:pathLst>
            </a:custGeom>
            <a:ln w="6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6352953" y="7719848"/>
            <a:ext cx="0" cy="2475865"/>
          </a:xfrm>
          <a:custGeom>
            <a:avLst/>
            <a:gdLst/>
            <a:ahLst/>
            <a:cxnLst/>
            <a:rect l="l" t="t" r="r" b="b"/>
            <a:pathLst>
              <a:path w="0" h="2475865">
                <a:moveTo>
                  <a:pt x="0" y="2475467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896221" y="1735941"/>
            <a:ext cx="0" cy="1779270"/>
          </a:xfrm>
          <a:custGeom>
            <a:avLst/>
            <a:gdLst/>
            <a:ahLst/>
            <a:cxnLst/>
            <a:rect l="l" t="t" r="r" b="b"/>
            <a:pathLst>
              <a:path w="0" h="1779270">
                <a:moveTo>
                  <a:pt x="0" y="1778668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96941" y="1467001"/>
            <a:ext cx="4706620" cy="0"/>
          </a:xfrm>
          <a:custGeom>
            <a:avLst/>
            <a:gdLst/>
            <a:ahLst/>
            <a:cxnLst/>
            <a:rect l="l" t="t" r="r" b="b"/>
            <a:pathLst>
              <a:path w="4706619" h="0">
                <a:moveTo>
                  <a:pt x="0" y="0"/>
                </a:moveTo>
                <a:lnTo>
                  <a:pt x="4706281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189219" y="3777437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4" h="0">
                <a:moveTo>
                  <a:pt x="0" y="0"/>
                </a:moveTo>
                <a:lnTo>
                  <a:pt x="1007180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633742" y="7450907"/>
            <a:ext cx="1575435" cy="0"/>
          </a:xfrm>
          <a:custGeom>
            <a:avLst/>
            <a:gdLst/>
            <a:ahLst/>
            <a:cxnLst/>
            <a:rect l="l" t="t" r="r" b="b"/>
            <a:pathLst>
              <a:path w="1575434" h="0">
                <a:moveTo>
                  <a:pt x="0" y="0"/>
                </a:moveTo>
                <a:lnTo>
                  <a:pt x="1574864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9555011" y="4301344"/>
            <a:ext cx="6166485" cy="25558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16500"/>
              </a:lnSpc>
              <a:spcBef>
                <a:spcPts val="95"/>
              </a:spcBef>
            </a:pPr>
            <a:r>
              <a:rPr dirty="0" sz="4750" b="0">
                <a:solidFill>
                  <a:srgbClr val="522313"/>
                </a:solidFill>
                <a:latin typeface="Arial"/>
                <a:cs typeface="Arial"/>
              </a:rPr>
              <a:t>Exercise</a:t>
            </a:r>
            <a:r>
              <a:rPr dirty="0" sz="4750" spc="8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45" b="0">
                <a:solidFill>
                  <a:srgbClr val="522313"/>
                </a:solidFill>
                <a:latin typeface="Arial"/>
                <a:cs typeface="Arial"/>
              </a:rPr>
              <a:t>can</a:t>
            </a:r>
            <a:r>
              <a:rPr dirty="0" sz="4750" spc="-11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14" b="0">
                <a:solidFill>
                  <a:srgbClr val="522313"/>
                </a:solidFill>
                <a:latin typeface="Arial"/>
                <a:cs typeface="Arial"/>
              </a:rPr>
              <a:t>replace </a:t>
            </a:r>
            <a:r>
              <a:rPr dirty="0" sz="4750" spc="110" b="0">
                <a:solidFill>
                  <a:srgbClr val="522313"/>
                </a:solidFill>
                <a:latin typeface="Arial"/>
                <a:cs typeface="Arial"/>
              </a:rPr>
              <a:t>therapy</a:t>
            </a:r>
            <a:r>
              <a:rPr dirty="0" sz="4750" spc="12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05" b="0">
                <a:solidFill>
                  <a:srgbClr val="522313"/>
                </a:solidFill>
                <a:latin typeface="Arial"/>
                <a:cs typeface="Arial"/>
              </a:rPr>
              <a:t>or</a:t>
            </a:r>
            <a:r>
              <a:rPr dirty="0" sz="4750" spc="-10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45" b="0">
                <a:solidFill>
                  <a:srgbClr val="522313"/>
                </a:solidFill>
                <a:latin typeface="Arial"/>
                <a:cs typeface="Arial"/>
              </a:rPr>
              <a:t>medication </a:t>
            </a:r>
            <a:r>
              <a:rPr dirty="0" sz="4750" spc="110" b="0">
                <a:solidFill>
                  <a:srgbClr val="522313"/>
                </a:solidFill>
                <a:latin typeface="Arial"/>
                <a:cs typeface="Arial"/>
              </a:rPr>
              <a:t>for</a:t>
            </a:r>
            <a:r>
              <a:rPr dirty="0" sz="4750" spc="-6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229" b="0">
                <a:solidFill>
                  <a:srgbClr val="522313"/>
                </a:solidFill>
                <a:latin typeface="Arial"/>
                <a:cs typeface="Arial"/>
              </a:rPr>
              <a:t>mental</a:t>
            </a:r>
            <a:r>
              <a:rPr dirty="0" sz="4750" spc="-33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-10" b="0">
                <a:solidFill>
                  <a:srgbClr val="522313"/>
                </a:solidFill>
                <a:latin typeface="Arial"/>
                <a:cs typeface="Arial"/>
              </a:rPr>
              <a:t>illness.</a:t>
            </a:r>
            <a:endParaRPr sz="4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180" y="0"/>
            <a:ext cx="10890250" cy="10055225"/>
            <a:chOff x="1007180" y="0"/>
            <a:chExt cx="10890250" cy="10055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180" y="0"/>
              <a:ext cx="10889763" cy="65279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96764" y="6527956"/>
              <a:ext cx="0" cy="3526790"/>
            </a:xfrm>
            <a:custGeom>
              <a:avLst/>
              <a:gdLst/>
              <a:ahLst/>
              <a:cxnLst/>
              <a:rect l="l" t="t" r="r" b="b"/>
              <a:pathLst>
                <a:path w="0" h="3526790">
                  <a:moveTo>
                    <a:pt x="0" y="3526776"/>
                  </a:moveTo>
                  <a:lnTo>
                    <a:pt x="0" y="0"/>
                  </a:lnTo>
                </a:path>
              </a:pathLst>
            </a:custGeom>
            <a:ln w="6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6352953" y="7719848"/>
            <a:ext cx="0" cy="2475865"/>
          </a:xfrm>
          <a:custGeom>
            <a:avLst/>
            <a:gdLst/>
            <a:ahLst/>
            <a:cxnLst/>
            <a:rect l="l" t="t" r="r" b="b"/>
            <a:pathLst>
              <a:path w="0" h="2475865">
                <a:moveTo>
                  <a:pt x="0" y="2475467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896221" y="1735941"/>
            <a:ext cx="0" cy="1791335"/>
          </a:xfrm>
          <a:custGeom>
            <a:avLst/>
            <a:gdLst/>
            <a:ahLst/>
            <a:cxnLst/>
            <a:rect l="l" t="t" r="r" b="b"/>
            <a:pathLst>
              <a:path w="0" h="1791335">
                <a:moveTo>
                  <a:pt x="0" y="1790893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96941" y="1467001"/>
            <a:ext cx="4706620" cy="0"/>
          </a:xfrm>
          <a:custGeom>
            <a:avLst/>
            <a:gdLst/>
            <a:ahLst/>
            <a:cxnLst/>
            <a:rect l="l" t="t" r="r" b="b"/>
            <a:pathLst>
              <a:path w="4706619" h="0">
                <a:moveTo>
                  <a:pt x="0" y="0"/>
                </a:moveTo>
                <a:lnTo>
                  <a:pt x="4706281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189219" y="3777437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4" h="0">
                <a:moveTo>
                  <a:pt x="0" y="0"/>
                </a:moveTo>
                <a:lnTo>
                  <a:pt x="1007180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633742" y="7450907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4" h="0">
                <a:moveTo>
                  <a:pt x="0" y="0"/>
                </a:moveTo>
                <a:lnTo>
                  <a:pt x="1562656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9549034" y="4301344"/>
            <a:ext cx="5884545" cy="255016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 marR="5080" indent="10160">
              <a:lnSpc>
                <a:spcPct val="116100"/>
              </a:lnSpc>
              <a:spcBef>
                <a:spcPts val="120"/>
              </a:spcBef>
            </a:pPr>
            <a:r>
              <a:rPr dirty="0" sz="4750" b="0">
                <a:solidFill>
                  <a:srgbClr val="522313"/>
                </a:solidFill>
                <a:latin typeface="Arial"/>
                <a:cs typeface="Arial"/>
              </a:rPr>
              <a:t>Exercise </a:t>
            </a:r>
            <a:r>
              <a:rPr dirty="0" sz="4750" spc="325" b="0">
                <a:solidFill>
                  <a:srgbClr val="522313"/>
                </a:solidFill>
                <a:latin typeface="Arial"/>
                <a:cs typeface="Arial"/>
              </a:rPr>
              <a:t>will</a:t>
            </a:r>
            <a:r>
              <a:rPr dirty="0" sz="4750" spc="-70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60" b="0">
                <a:solidFill>
                  <a:srgbClr val="522313"/>
                </a:solidFill>
                <a:latin typeface="Arial"/>
                <a:cs typeface="Arial"/>
              </a:rPr>
              <a:t>always </a:t>
            </a:r>
            <a:r>
              <a:rPr dirty="0" sz="4750" spc="140" b="0">
                <a:solidFill>
                  <a:srgbClr val="522313"/>
                </a:solidFill>
                <a:latin typeface="Arial"/>
                <a:cs typeface="Arial"/>
              </a:rPr>
              <a:t>make</a:t>
            </a:r>
            <a:r>
              <a:rPr dirty="0" sz="4750" spc="-16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225" b="0">
                <a:solidFill>
                  <a:srgbClr val="522313"/>
                </a:solidFill>
                <a:latin typeface="Arial"/>
                <a:cs typeface="Arial"/>
              </a:rPr>
              <a:t>you</a:t>
            </a:r>
            <a:r>
              <a:rPr dirty="0" sz="4750" spc="-120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240" b="0">
                <a:solidFill>
                  <a:srgbClr val="522313"/>
                </a:solidFill>
                <a:latin typeface="Arial"/>
                <a:cs typeface="Arial"/>
              </a:rPr>
              <a:t>feel</a:t>
            </a:r>
            <a:r>
              <a:rPr dirty="0" sz="4750" spc="-54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45" b="0">
                <a:solidFill>
                  <a:srgbClr val="522313"/>
                </a:solidFill>
                <a:latin typeface="Arial"/>
                <a:cs typeface="Arial"/>
              </a:rPr>
              <a:t>happy </a:t>
            </a:r>
            <a:r>
              <a:rPr dirty="0" sz="4750" spc="180" b="0">
                <a:solidFill>
                  <a:srgbClr val="522313"/>
                </a:solidFill>
                <a:latin typeface="Arial"/>
                <a:cs typeface="Arial"/>
              </a:rPr>
              <a:t>and</a:t>
            </a:r>
            <a:r>
              <a:rPr dirty="0" sz="4750" spc="-155" b="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70" b="0">
                <a:solidFill>
                  <a:srgbClr val="522313"/>
                </a:solidFill>
                <a:latin typeface="Arial"/>
                <a:cs typeface="Arial"/>
              </a:rPr>
              <a:t>euphoric.</a:t>
            </a:r>
            <a:endParaRPr sz="4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5">
                <a:solidFill>
                  <a:srgbClr val="522313"/>
                </a:solidFill>
              </a:rPr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55933" y="4301344"/>
            <a:ext cx="4956175" cy="1712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175">
              <a:lnSpc>
                <a:spcPct val="116500"/>
              </a:lnSpc>
              <a:spcBef>
                <a:spcPts val="95"/>
              </a:spcBef>
            </a:pPr>
            <a:r>
              <a:rPr dirty="0" sz="4750">
                <a:solidFill>
                  <a:srgbClr val="522313"/>
                </a:solidFill>
                <a:latin typeface="Arial"/>
                <a:cs typeface="Arial"/>
              </a:rPr>
              <a:t>Exercise</a:t>
            </a:r>
            <a:r>
              <a:rPr dirty="0" sz="4750" spc="8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45">
                <a:solidFill>
                  <a:srgbClr val="522313"/>
                </a:solidFill>
                <a:latin typeface="Arial"/>
                <a:cs typeface="Arial"/>
              </a:rPr>
              <a:t>can</a:t>
            </a:r>
            <a:r>
              <a:rPr dirty="0" sz="4750" spc="-114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75">
                <a:solidFill>
                  <a:srgbClr val="522313"/>
                </a:solidFill>
                <a:latin typeface="Arial"/>
                <a:cs typeface="Arial"/>
              </a:rPr>
              <a:t>help </a:t>
            </a:r>
            <a:r>
              <a:rPr dirty="0" sz="4750" spc="165">
                <a:solidFill>
                  <a:srgbClr val="522313"/>
                </a:solidFill>
                <a:latin typeface="Arial"/>
                <a:cs typeface="Arial"/>
              </a:rPr>
              <a:t>reduce</a:t>
            </a:r>
            <a:r>
              <a:rPr dirty="0" sz="4750" spc="3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-10">
                <a:solidFill>
                  <a:srgbClr val="522313"/>
                </a:solidFill>
                <a:latin typeface="Arial"/>
                <a:cs typeface="Arial"/>
              </a:rPr>
              <a:t>anxiety.</a:t>
            </a:r>
            <a:endParaRPr sz="4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180" y="0"/>
            <a:ext cx="10890250" cy="10055225"/>
            <a:chOff x="1007180" y="0"/>
            <a:chExt cx="10890250" cy="10055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180" y="0"/>
              <a:ext cx="10889763" cy="65279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96764" y="6527956"/>
              <a:ext cx="0" cy="3526790"/>
            </a:xfrm>
            <a:custGeom>
              <a:avLst/>
              <a:gdLst/>
              <a:ahLst/>
              <a:cxnLst/>
              <a:rect l="l" t="t" r="r" b="b"/>
              <a:pathLst>
                <a:path w="0" h="3526790">
                  <a:moveTo>
                    <a:pt x="0" y="3526776"/>
                  </a:moveTo>
                  <a:lnTo>
                    <a:pt x="0" y="0"/>
                  </a:lnTo>
                </a:path>
              </a:pathLst>
            </a:custGeom>
            <a:ln w="6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6352953" y="7719848"/>
            <a:ext cx="0" cy="2475865"/>
          </a:xfrm>
          <a:custGeom>
            <a:avLst/>
            <a:gdLst/>
            <a:ahLst/>
            <a:cxnLst/>
            <a:rect l="l" t="t" r="r" b="b"/>
            <a:pathLst>
              <a:path w="0" h="2475865">
                <a:moveTo>
                  <a:pt x="0" y="2475467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896221" y="1735941"/>
            <a:ext cx="0" cy="1791335"/>
          </a:xfrm>
          <a:custGeom>
            <a:avLst/>
            <a:gdLst/>
            <a:ahLst/>
            <a:cxnLst/>
            <a:rect l="l" t="t" r="r" b="b"/>
            <a:pathLst>
              <a:path w="0" h="1791335">
                <a:moveTo>
                  <a:pt x="0" y="1790893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96941" y="1467001"/>
            <a:ext cx="4706620" cy="0"/>
          </a:xfrm>
          <a:custGeom>
            <a:avLst/>
            <a:gdLst/>
            <a:ahLst/>
            <a:cxnLst/>
            <a:rect l="l" t="t" r="r" b="b"/>
            <a:pathLst>
              <a:path w="4706619" h="0">
                <a:moveTo>
                  <a:pt x="0" y="0"/>
                </a:moveTo>
                <a:lnTo>
                  <a:pt x="4706281" y="0"/>
                </a:lnTo>
              </a:path>
            </a:pathLst>
          </a:custGeom>
          <a:ln w="1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189219" y="3777437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4" h="0">
                <a:moveTo>
                  <a:pt x="0" y="0"/>
                </a:moveTo>
                <a:lnTo>
                  <a:pt x="1007180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633742" y="7450907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4" h="0">
                <a:moveTo>
                  <a:pt x="0" y="0"/>
                </a:moveTo>
                <a:lnTo>
                  <a:pt x="1562656" y="0"/>
                </a:lnTo>
              </a:path>
            </a:pathLst>
          </a:custGeom>
          <a:ln w="6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555011" y="4301344"/>
            <a:ext cx="6533515" cy="339344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40"/>
              </a:spcBef>
            </a:pPr>
            <a:r>
              <a:rPr dirty="0" sz="4750">
                <a:solidFill>
                  <a:srgbClr val="522313"/>
                </a:solidFill>
                <a:latin typeface="Arial"/>
                <a:cs typeface="Arial"/>
              </a:rPr>
              <a:t>You</a:t>
            </a:r>
            <a:r>
              <a:rPr dirty="0" sz="4750" spc="-10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75">
                <a:solidFill>
                  <a:srgbClr val="522313"/>
                </a:solidFill>
                <a:latin typeface="Arial"/>
                <a:cs typeface="Arial"/>
              </a:rPr>
              <a:t>must</a:t>
            </a:r>
            <a:r>
              <a:rPr dirty="0" sz="4750" spc="-6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220">
                <a:solidFill>
                  <a:srgbClr val="522313"/>
                </a:solidFill>
                <a:latin typeface="Arial"/>
                <a:cs typeface="Arial"/>
              </a:rPr>
              <a:t>do</a:t>
            </a:r>
            <a:endParaRPr sz="475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  <a:spcBef>
                <a:spcPts val="20"/>
              </a:spcBef>
            </a:pPr>
            <a:r>
              <a:rPr dirty="0" sz="4750" spc="165">
                <a:solidFill>
                  <a:srgbClr val="522313"/>
                </a:solidFill>
                <a:latin typeface="Arial"/>
                <a:cs typeface="Arial"/>
              </a:rPr>
              <a:t>high-</a:t>
            </a:r>
            <a:r>
              <a:rPr dirty="0" sz="4750" spc="150">
                <a:solidFill>
                  <a:srgbClr val="522313"/>
                </a:solidFill>
                <a:latin typeface="Arial"/>
                <a:cs typeface="Arial"/>
              </a:rPr>
              <a:t>intensity</a:t>
            </a:r>
            <a:r>
              <a:rPr dirty="0" sz="4750" spc="-27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05">
                <a:solidFill>
                  <a:srgbClr val="522313"/>
                </a:solidFill>
                <a:latin typeface="Arial"/>
                <a:cs typeface="Arial"/>
              </a:rPr>
              <a:t>workouts </a:t>
            </a:r>
            <a:r>
              <a:rPr dirty="0" sz="4750" spc="95">
                <a:solidFill>
                  <a:srgbClr val="522313"/>
                </a:solidFill>
                <a:latin typeface="Arial"/>
                <a:cs typeface="Arial"/>
              </a:rPr>
              <a:t>to</a:t>
            </a:r>
            <a:r>
              <a:rPr dirty="0" sz="4750" spc="170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05">
                <a:solidFill>
                  <a:srgbClr val="522313"/>
                </a:solidFill>
                <a:latin typeface="Arial"/>
                <a:cs typeface="Arial"/>
              </a:rPr>
              <a:t>get</a:t>
            </a:r>
            <a:r>
              <a:rPr dirty="0" sz="4750" spc="38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229">
                <a:solidFill>
                  <a:srgbClr val="522313"/>
                </a:solidFill>
                <a:latin typeface="Arial"/>
                <a:cs typeface="Arial"/>
              </a:rPr>
              <a:t>mental</a:t>
            </a:r>
            <a:r>
              <a:rPr dirty="0" sz="4750" spc="-385">
                <a:solidFill>
                  <a:srgbClr val="522313"/>
                </a:solidFill>
                <a:latin typeface="Arial"/>
                <a:cs typeface="Arial"/>
              </a:rPr>
              <a:t> </a:t>
            </a:r>
            <a:r>
              <a:rPr dirty="0" sz="4750" spc="135">
                <a:solidFill>
                  <a:srgbClr val="522313"/>
                </a:solidFill>
                <a:latin typeface="Arial"/>
                <a:cs typeface="Arial"/>
              </a:rPr>
              <a:t>health </a:t>
            </a:r>
            <a:r>
              <a:rPr dirty="0" sz="4750" spc="40">
                <a:solidFill>
                  <a:srgbClr val="522313"/>
                </a:solidFill>
                <a:latin typeface="Arial"/>
                <a:cs typeface="Arial"/>
              </a:rPr>
              <a:t>benefits.</a:t>
            </a:r>
            <a:endParaRPr sz="4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Body, Health Mind - https://doc-0s-2c-slides.googleusercontent.com/export/aimr0h2suon73ncmjrl9pqmmas/frllsdt80rocltp1rv7i909m3k/1774361565000/105308354590675511914/*/18CiVI7AvSJnvMIUeVMwmmAuT4aveSUOavsUzxB-Ax8w?id=18CiVI7AvSJnvMIUeVMwmmAuT4aveSUOavsUzxB-Ax8w&amp;pageid=p1&amp;exportFormat=pdf</dc:title>
  <dcterms:created xsi:type="dcterms:W3CDTF">2026-03-24T14:30:27Z</dcterms:created>
  <dcterms:modified xsi:type="dcterms:W3CDTF">2026-03-24T14:30:27Z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2026-03-24T00:00:00Z</vt:filetime>
  </property>
  <property fmtid="{D5CDD505-2E9C-101B-9397-08002B2CF9AE}" pid="3" name="Creator">
    <vt:lpwstr>Mozilla/5.0 (Windows NT 10.0; Win64; x64) AppleWebKit/537.36 (KHTML, like Gecko) Chrome/146.0.0.0 Safari/537.36</vt:lpwstr>
  </property>
  <property fmtid="{D5CDD505-2E9C-101B-9397-08002B2CF9AE}" pid="4" name="LastSaved">
    <vt:filetime>2026-03-24T00:00:00Z</vt:filetime>
  </property>
  <property fmtid="{D5CDD505-2E9C-101B-9397-08002B2CF9AE}" pid="5" name="Producer">
    <vt:lpwstr>Skia/PDF m146</vt:lpwstr>
  </property>
</Properties>
</file>