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9" r:id="rId2"/>
    <p:sldId id="275" r:id="rId3"/>
    <p:sldId id="274" r:id="rId4"/>
    <p:sldId id="272" r:id="rId5"/>
    <p:sldId id="256" r:id="rId6"/>
    <p:sldId id="276" r:id="rId7"/>
    <p:sldId id="273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71" r:id="rId18"/>
    <p:sldId id="28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4C85E-7F9D-BB97-4B27-C0092A3E793A}" v="17" dt="2025-11-20T14:59:21.659"/>
    <p1510:client id="{E03BCE29-A17A-6B96-E717-839C69DD46DA}" v="653" dt="2025-11-20T01:51:13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712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81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88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8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07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9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85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425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3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8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78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9EAD-8C27-48F5-8A9A-8C836BDB6B51}" type="datetimeFigureOut">
              <a:rPr lang="en-US" smtClean="0"/>
              <a:t>3/24/2026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3748075-1572-476E-B566-82FA53B477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1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B978-0-444-53702-7.00007-5" TargetMode="External"/><Relationship Id="rId2" Type="http://schemas.openxmlformats.org/officeDocument/2006/relationships/hyperlink" Target="https://alaskankingbeds.com/blogs/bedtime-reading/what-does-the-sleep-cycle-look-like-overview-of-the-different-stages-of-slee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5665/sleep.4716" TargetMode="External"/><Relationship Id="rId5" Type="http://schemas.openxmlformats.org/officeDocument/2006/relationships/hyperlink" Target="https://doi.org/10.1016/j.smrv.2015.12.006" TargetMode="External"/><Relationship Id="rId4" Type="http://schemas.openxmlformats.org/officeDocument/2006/relationships/hyperlink" Target="https://doi.org/10.1016/j.neubiorev.2017.07.0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nglish_Bulldog_about_to_sleep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9E7C-7418-4A41-9BB1-F77852B76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3" y="514921"/>
            <a:ext cx="8637073" cy="436570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ea typeface="+mj-lt"/>
                <a:cs typeface="+mj-lt"/>
              </a:rPr>
            </a:br>
            <a:r>
              <a:rPr lang="en-US" sz="4000" dirty="0">
                <a:ea typeface="+mj-lt"/>
                <a:cs typeface="+mj-lt"/>
              </a:rPr>
              <a:t>Rest to Be Your Best: Optimizing Sleep for Work-Life Balance</a:t>
            </a:r>
            <a:br>
              <a:rPr lang="en-US" sz="4000" dirty="0">
                <a:solidFill>
                  <a:schemeClr val="tx1"/>
                </a:solidFill>
              </a:rPr>
            </a:b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Because a good night’s sleep is cheaper than therapy—and way more effective than coffee!</a:t>
            </a: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/>
            </a:br>
            <a:r>
              <a:rPr lang="en-US" sz="3200" dirty="0">
                <a:solidFill>
                  <a:schemeClr val="tx1"/>
                </a:solidFill>
              </a:rPr>
              <a:t>Hunter Edwards, M.A, LPC</a:t>
            </a:r>
            <a:br>
              <a:rPr lang="en-US" sz="3200" dirty="0">
                <a:solidFill>
                  <a:schemeClr val="tx1"/>
                </a:solidFill>
              </a:rPr>
            </a:b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07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66E6-468C-45C9-9D04-FF7C186C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Real life scenarios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01AC-F8F8-4CC6-86C6-055C3FF4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“After a poor night’s sleep, a small inconvenience at work (like a minor email issue) feels overwhelming and stressful.”</a:t>
            </a:r>
          </a:p>
          <a:p>
            <a:r>
              <a:rPr lang="en-US" dirty="0"/>
              <a:t>“You find yourself snapping at a coworker or family member over something you normally wouldn’t react strongly to.”</a:t>
            </a:r>
          </a:p>
          <a:p>
            <a:r>
              <a:rPr lang="en-US" dirty="0"/>
              <a:t>“A simple conversation with a partner turns into an argument because you’re more irritable and less patient.”</a:t>
            </a:r>
          </a:p>
          <a:p>
            <a:r>
              <a:rPr lang="en-US" dirty="0"/>
              <a:t>“You skip exercise, chores, or important tasks because you feel too drained to follow through.”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i="1" dirty="0"/>
              <a:t>How might your sleep habits be influencing your interactions with others at work or at home?</a:t>
            </a:r>
          </a:p>
        </p:txBody>
      </p:sp>
    </p:spTree>
    <p:extLst>
      <p:ext uri="{BB962C8B-B14F-4D97-AF65-F5344CB8AC3E}">
        <p14:creationId xmlns:p14="http://schemas.microsoft.com/office/powerpoint/2010/main" val="168125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09D6-1196-4E5F-A929-B035C8C1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Quality sleep: a better version of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486B-C605-4A1A-9125-CF157BC9CE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Focus</a:t>
            </a:r>
          </a:p>
          <a:p>
            <a:pPr lvl="1"/>
            <a:r>
              <a:rPr lang="en-US" altLang="en-US" dirty="0"/>
              <a:t>Quality sleep improves attention span and the ability to concentrate on tasks without distraction. </a:t>
            </a:r>
          </a:p>
          <a:p>
            <a:pPr lvl="1"/>
            <a:r>
              <a:rPr lang="en-US" altLang="en-US" dirty="0"/>
              <a:t>It enhances memory and information processing, making it easier to learn and retain new material.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BC460-B995-490A-8371-72C43969F2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Emotional Stability</a:t>
            </a:r>
          </a:p>
          <a:p>
            <a:r>
              <a:rPr lang="en-US" dirty="0"/>
              <a:t>Adequate sleep helps regulate mood and reduces irritability and emotional reactivity. </a:t>
            </a:r>
          </a:p>
          <a:p>
            <a:r>
              <a:rPr lang="en-US" dirty="0"/>
              <a:t>It strengthens the brain’s ability to manage stress and respond calmly to challenges.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954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09D6-1196-4E5F-A929-B035C8C14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Quality sleep: a better version of you!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11486B-C605-4A1A-9125-CF157BC9CE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Productivity</a:t>
            </a:r>
          </a:p>
          <a:p>
            <a:pPr lvl="1"/>
            <a:r>
              <a:rPr lang="en-US" dirty="0"/>
              <a:t>Well-rested individuals work more efficiently, complete tasks faster, and make fewer errors. </a:t>
            </a:r>
          </a:p>
          <a:p>
            <a:pPr lvl="1"/>
            <a:r>
              <a:rPr lang="en-US" dirty="0"/>
              <a:t>Sleep supports better decision-making, problem-solving, and creativity in daily tasks.</a:t>
            </a:r>
          </a:p>
          <a:p>
            <a:pPr marL="0" indent="0">
              <a:buNone/>
            </a:pPr>
            <a:endParaRPr lang="en-US" alt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6BC460-B995-490A-8371-72C43969F2D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Overall Well-Being</a:t>
            </a:r>
          </a:p>
          <a:p>
            <a:pPr lvl="1"/>
            <a:r>
              <a:rPr lang="en-US" dirty="0"/>
              <a:t>Quality sleep supports physical health, including immune function and energy levels. </a:t>
            </a:r>
          </a:p>
          <a:p>
            <a:pPr lvl="1"/>
            <a:r>
              <a:rPr lang="en-US" dirty="0"/>
              <a:t>It contributes to a more balanced lifestyle, improving motivation, relationships, and overall life satisfaction.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66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9DBE-FDCF-4B8A-88F4-CA4D60C7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Considerations for better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0D17-2CBB-4BBD-ABA6-CE7CD39AA2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Routine</a:t>
            </a:r>
          </a:p>
          <a:p>
            <a:pPr lvl="1"/>
            <a:r>
              <a:rPr lang="en-US" dirty="0"/>
              <a:t>Go to bed and wake up at the same time every day (even on weekends).</a:t>
            </a:r>
          </a:p>
          <a:p>
            <a:pPr lvl="1"/>
            <a:r>
              <a:rPr lang="en-US" dirty="0"/>
              <a:t>Pre-sleep wind-down: reading, light stretching, meditation.</a:t>
            </a:r>
          </a:p>
          <a:p>
            <a:pPr lvl="1"/>
            <a:r>
              <a:rPr lang="en-US" dirty="0"/>
              <a:t>Avoid screens 30–60 minutes before bed.</a:t>
            </a:r>
          </a:p>
          <a:p>
            <a:pPr marL="457200" lvl="1" indent="0">
              <a:buNone/>
            </a:pPr>
            <a:r>
              <a:rPr lang="en-US" i="1" dirty="0"/>
              <a:t>“Your brain needs a bedtime routine like your dog needs a walk—skip it and things get messy.”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D306C-A11F-4C49-9BF7-ED5130F5A9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4500" b="1" dirty="0"/>
              <a:t>Environment</a:t>
            </a:r>
          </a:p>
          <a:p>
            <a:pPr lvl="1"/>
            <a:r>
              <a:rPr lang="en-US" sz="4500" dirty="0"/>
              <a:t>Keep the bedroom cool, dark, and quiet.</a:t>
            </a:r>
          </a:p>
          <a:p>
            <a:pPr lvl="1"/>
            <a:r>
              <a:rPr lang="en-US" sz="4500" dirty="0"/>
              <a:t>Limit blue light exposure.</a:t>
            </a:r>
          </a:p>
          <a:p>
            <a:pPr lvl="1"/>
            <a:r>
              <a:rPr lang="en-US" sz="4500" dirty="0"/>
              <a:t>Use blackout curtains or eye masks.</a:t>
            </a:r>
          </a:p>
          <a:p>
            <a:pPr lvl="1"/>
            <a:r>
              <a:rPr lang="en-US" sz="4500" dirty="0"/>
              <a:t>Reserve the bed for sleep and intimacy only—don’t turn it into a home office.</a:t>
            </a:r>
          </a:p>
          <a:p>
            <a:pPr marL="457200" lvl="1" indent="0">
              <a:buNone/>
            </a:pPr>
            <a:r>
              <a:rPr lang="en-US" sz="4500" i="1" dirty="0"/>
              <a:t>“Your bedroom should feel like a cave, not Times Square.”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720224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19DBE-FDCF-4B8A-88F4-CA4D60C7F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Considerations for better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00D17-2CBB-4BBD-ABA6-CE7CD39AA2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Diet</a:t>
            </a:r>
          </a:p>
          <a:p>
            <a:pPr lvl="1"/>
            <a:r>
              <a:rPr lang="en-US" dirty="0"/>
              <a:t>Avoid caffeine and alcohol close to bedtime.</a:t>
            </a:r>
          </a:p>
          <a:p>
            <a:pPr lvl="1"/>
            <a:r>
              <a:rPr lang="en-US" dirty="0"/>
              <a:t>Light snacks are okay; heavy meals are not.</a:t>
            </a:r>
          </a:p>
          <a:p>
            <a:pPr lvl="1"/>
            <a:r>
              <a:rPr lang="en-US" dirty="0"/>
              <a:t>Hydration: don’t overdo it before bed (midnight bathroom trips ruin deep sleep).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6D306C-A11F-4C49-9BF7-ED5130F5A9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/>
              <a:t>Exercise</a:t>
            </a:r>
          </a:p>
          <a:p>
            <a:pPr lvl="1"/>
            <a:r>
              <a:rPr lang="en-US" sz="7200" dirty="0"/>
              <a:t>Regular physical activity improves sleep quality.</a:t>
            </a:r>
          </a:p>
          <a:p>
            <a:pPr lvl="1"/>
            <a:r>
              <a:rPr lang="en-US" sz="7200" dirty="0"/>
              <a:t>Best timing: morning or afternoon; avoid intense workouts right before bed.</a:t>
            </a:r>
          </a:p>
          <a:p>
            <a:pPr marL="0" indent="0">
              <a:buNone/>
            </a:pPr>
            <a:r>
              <a:rPr lang="en-US" sz="7200" b="1" dirty="0"/>
              <a:t>Stress</a:t>
            </a:r>
          </a:p>
          <a:p>
            <a:pPr lvl="1"/>
            <a:r>
              <a:rPr lang="en-US" sz="7200" dirty="0"/>
              <a:t>Stress = enemy of sleep.</a:t>
            </a:r>
          </a:p>
          <a:p>
            <a:pPr lvl="1"/>
            <a:r>
              <a:rPr lang="en-US" sz="7200" dirty="0"/>
              <a:t>Techniques: journaling, mindfulness, breathing exercises</a:t>
            </a:r>
          </a:p>
          <a:p>
            <a:pPr lvl="1"/>
            <a:r>
              <a:rPr lang="en-US" sz="7200" dirty="0"/>
              <a:t>Avoid doom-scrolling or work emails before bed.</a:t>
            </a:r>
          </a:p>
          <a:p>
            <a:pPr marL="457200" lvl="1" indent="0">
              <a:buNone/>
            </a:pPr>
            <a:endParaRPr lang="en-US" sz="4600" b="1" dirty="0"/>
          </a:p>
          <a:p>
            <a:pPr marL="0" indent="0">
              <a:buNone/>
            </a:pPr>
            <a:endParaRPr lang="en-US" sz="4800" b="1" dirty="0"/>
          </a:p>
          <a:p>
            <a:pPr lvl="1"/>
            <a:endParaRPr lang="en-US" sz="4600" b="1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61719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66E6-468C-45C9-9D04-FF7C186C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Practical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01AC-F8F8-4CC6-86C6-055C3FF4AAD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White Noise Machines</a:t>
            </a:r>
          </a:p>
          <a:p>
            <a:pPr>
              <a:lnSpc>
                <a:spcPct val="90000"/>
              </a:lnSpc>
            </a:pPr>
            <a:r>
              <a:rPr lang="en-US" dirty="0"/>
              <a:t> White noise masks disruptive sounds (traffic, neighbors) and creates a consistent auditory environment.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Cool Room</a:t>
            </a:r>
          </a:p>
          <a:p>
            <a:pPr>
              <a:lnSpc>
                <a:spcPct val="90000"/>
              </a:lnSpc>
            </a:pPr>
            <a:r>
              <a:rPr lang="en-US" dirty="0"/>
              <a:t>A cooler environment (around 65°F ) supports the body’s natural decrease in temperature during sleep.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Blackout Curtains</a:t>
            </a:r>
          </a:p>
          <a:p>
            <a:pPr>
              <a:lnSpc>
                <a:spcPct val="90000"/>
              </a:lnSpc>
            </a:pPr>
            <a:r>
              <a:rPr lang="en-US" dirty="0"/>
              <a:t>Darkness signals melatonin production, the hormone that regulates sleep.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en-US" i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6A9AD-BE27-4C30-99C4-65682A9AB8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Fan</a:t>
            </a:r>
          </a:p>
          <a:p>
            <a:pPr>
              <a:lnSpc>
                <a:spcPct val="90000"/>
              </a:lnSpc>
            </a:pPr>
            <a:r>
              <a:rPr lang="en-US" dirty="0"/>
              <a:t>Fans circulate air, maintain a cool temperature, and provide gentle white noise.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Warm Showers</a:t>
            </a:r>
          </a:p>
          <a:p>
            <a:pPr>
              <a:lnSpc>
                <a:spcPct val="90000"/>
              </a:lnSpc>
            </a:pPr>
            <a:r>
              <a:rPr lang="en-US" dirty="0"/>
              <a:t>Warm water raises body temperature slightly; after the shower, the cooling effect signals the body to prepare for sleep.</a:t>
            </a:r>
          </a:p>
          <a:p>
            <a:r>
              <a:rPr lang="en-US" dirty="0"/>
              <a:t>If you can't fall asleep within 20 minutes, get out of bed and do something relaxing (avoid blue light)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44034-9397-4248-A316-D29FA4224D0B}"/>
              </a:ext>
            </a:extLst>
          </p:cNvPr>
          <p:cNvSpPr txBox="1"/>
          <p:nvPr/>
        </p:nvSpPr>
        <p:spPr>
          <a:xfrm>
            <a:off x="3550989" y="5480008"/>
            <a:ext cx="5082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What are some other practical tips that you have found to be helpful?</a:t>
            </a:r>
          </a:p>
        </p:txBody>
      </p:sp>
    </p:spTree>
    <p:extLst>
      <p:ext uri="{BB962C8B-B14F-4D97-AF65-F5344CB8AC3E}">
        <p14:creationId xmlns:p14="http://schemas.microsoft.com/office/powerpoint/2010/main" val="162416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666E6-468C-45C9-9D04-FF7C186C3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When to seek professional help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301AC-F8F8-4CC6-86C6-055C3FF4A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Persistent insomnia</a:t>
            </a:r>
          </a:p>
          <a:p>
            <a:pPr lvl="1"/>
            <a:r>
              <a:rPr lang="en-US" dirty="0"/>
              <a:t>Difficult falling asleep multiple times a week for 3 months</a:t>
            </a:r>
          </a:p>
          <a:p>
            <a:pPr marL="0" indent="0">
              <a:buNone/>
            </a:pPr>
            <a:r>
              <a:rPr lang="en-US" dirty="0"/>
              <a:t>Mental Health Concerns</a:t>
            </a:r>
          </a:p>
          <a:p>
            <a:pPr lvl="1"/>
            <a:r>
              <a:rPr lang="en-US" dirty="0"/>
              <a:t>Sleep disruptions might be caused by anxiety, depression, or trauma</a:t>
            </a:r>
          </a:p>
          <a:p>
            <a:pPr lvl="1"/>
            <a:r>
              <a:rPr lang="en-US" dirty="0"/>
              <a:t>Nightmares</a:t>
            </a:r>
          </a:p>
          <a:p>
            <a:pPr lvl="1"/>
            <a:r>
              <a:rPr lang="en-US" dirty="0"/>
              <a:t>Dependence on substances</a:t>
            </a:r>
          </a:p>
          <a:p>
            <a:pPr marL="0" indent="0">
              <a:buNone/>
            </a:pPr>
            <a:r>
              <a:rPr lang="en-US" dirty="0"/>
              <a:t>Physical Conditions</a:t>
            </a:r>
          </a:p>
          <a:p>
            <a:pPr lvl="1"/>
            <a:r>
              <a:rPr lang="en-US" dirty="0"/>
              <a:t>Chronic pain, difficulty breathing, or other medical conditions</a:t>
            </a:r>
          </a:p>
          <a:p>
            <a:pPr lvl="1"/>
            <a:r>
              <a:rPr lang="en-US" dirty="0"/>
              <a:t>Medication side effects</a:t>
            </a:r>
          </a:p>
          <a:p>
            <a:pPr lvl="1"/>
            <a:r>
              <a:rPr lang="en-US" dirty="0"/>
              <a:t>Excessive daytime sleepiness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53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AFD5-4600-4F0F-83F8-4A416E7E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Any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9383-CC52-4823-9AFE-D7B718C92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94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04645-ADEC-49C8-9C74-095ECC841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2F907-D26A-45C6-805F-775ED8F32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3100" dirty="0"/>
              <a:t>Alaska King Beds. (2023, June 13). </a:t>
            </a:r>
            <a:r>
              <a:rPr lang="en-US" sz="3100" i="1" dirty="0"/>
              <a:t>What does the sleep cycle look like: Overview of the different stages of sleep</a:t>
            </a:r>
            <a:r>
              <a:rPr lang="en-US" sz="3100" dirty="0"/>
              <a:t>. </a:t>
            </a:r>
            <a:r>
              <a:rPr lang="en-US" sz="3100" dirty="0">
                <a:hlinkClick r:id="rId2"/>
              </a:rPr>
              <a:t>https://alaskankingbeds.com/blogs/bedtime-reading/what-does-the-sleep-cycle-look-like-overview-of-the-different-stages-of-sleep</a:t>
            </a:r>
            <a:r>
              <a:rPr lang="en-US" sz="3100" dirty="0"/>
              <a:t> </a:t>
            </a:r>
          </a:p>
          <a:p>
            <a:pPr marL="0" indent="0">
              <a:buNone/>
            </a:pPr>
            <a:r>
              <a:rPr lang="en-US" sz="3100" dirty="0" err="1"/>
              <a:t>Alhola</a:t>
            </a:r>
            <a:r>
              <a:rPr lang="en-US" sz="3100" dirty="0"/>
              <a:t>, P., &amp; Polo-</a:t>
            </a:r>
            <a:r>
              <a:rPr lang="en-US" sz="3100" dirty="0" err="1"/>
              <a:t>Kantola</a:t>
            </a:r>
            <a:r>
              <a:rPr lang="en-US" sz="3100" dirty="0"/>
              <a:t>, P. (2007). Sleep deprivation: Impact on cognitive performance. </a:t>
            </a:r>
            <a:r>
              <a:rPr lang="en-US" sz="3100" i="1" dirty="0"/>
              <a:t>Neuropsychiatric Disease and Treatment, 3</a:t>
            </a:r>
            <a:r>
              <a:rPr lang="en-US" sz="3100" dirty="0"/>
              <a:t>(5), 553–567.</a:t>
            </a:r>
          </a:p>
          <a:p>
            <a:pPr marL="0" indent="0">
              <a:buNone/>
            </a:pPr>
            <a:r>
              <a:rPr lang="en-US" sz="3100" dirty="0"/>
              <a:t>Banks, S., &amp; </a:t>
            </a:r>
            <a:r>
              <a:rPr lang="en-US" sz="3100" dirty="0" err="1"/>
              <a:t>Dinges</a:t>
            </a:r>
            <a:r>
              <a:rPr lang="en-US" sz="3100" dirty="0"/>
              <a:t>, D. F. (2007). Behavioral and physiological consequences of sleep restriction. </a:t>
            </a:r>
            <a:r>
              <a:rPr lang="en-US" sz="3100" i="1" dirty="0"/>
              <a:t>Journal of Clinical Sleep Medicine, 3</a:t>
            </a:r>
            <a:r>
              <a:rPr lang="en-US" sz="3100" dirty="0"/>
              <a:t>(5), 519–528.</a:t>
            </a:r>
          </a:p>
          <a:p>
            <a:pPr marL="0" indent="0">
              <a:buNone/>
            </a:pPr>
            <a:r>
              <a:rPr lang="en-US" sz="3100" dirty="0" err="1"/>
              <a:t>Buysse</a:t>
            </a:r>
            <a:r>
              <a:rPr lang="en-US" sz="3100" dirty="0"/>
              <a:t>, D. J. (2014). Sleep health: Can we define it? Does it matter? </a:t>
            </a:r>
            <a:r>
              <a:rPr lang="en-US" sz="3100" i="1" dirty="0"/>
              <a:t>Sleep, 37</a:t>
            </a:r>
            <a:r>
              <a:rPr lang="en-US" sz="3100" dirty="0"/>
              <a:t>(1), 9–17. https://doi.org/10.5665/sleep.3298</a:t>
            </a:r>
          </a:p>
          <a:p>
            <a:pPr marL="0" indent="0">
              <a:buNone/>
            </a:pPr>
            <a:r>
              <a:rPr lang="en-US" sz="3100" dirty="0"/>
              <a:t>Hafner, M., Stepanek, M., Taylor, J., Troxel, W. M., &amp; Van </a:t>
            </a:r>
            <a:r>
              <a:rPr lang="en-US" sz="3100" dirty="0" err="1"/>
              <a:t>Stolk</a:t>
            </a:r>
            <a:r>
              <a:rPr lang="en-US" sz="3100" dirty="0"/>
              <a:t>, C. (2017). Why sleep matters—The economic costs of insufficient sleep. </a:t>
            </a:r>
            <a:r>
              <a:rPr lang="en-US" sz="3100" i="1" dirty="0"/>
              <a:t>RAND Health Quarterly, 6</a:t>
            </a:r>
            <a:r>
              <a:rPr lang="en-US" sz="3100" dirty="0"/>
              <a:t>(4), 11.</a:t>
            </a:r>
          </a:p>
          <a:p>
            <a:pPr marL="0" indent="0">
              <a:buNone/>
            </a:pPr>
            <a:r>
              <a:rPr lang="en-US" sz="3100" dirty="0" err="1"/>
              <a:t>Killgore</a:t>
            </a:r>
            <a:r>
              <a:rPr lang="en-US" sz="3100" dirty="0"/>
              <a:t>, W. D. S. (2010). Effects of sleep deprivation on cognition. </a:t>
            </a:r>
            <a:r>
              <a:rPr lang="en-US" sz="3100" i="1" dirty="0"/>
              <a:t>Progress in Brain Research, 185</a:t>
            </a:r>
            <a:r>
              <a:rPr lang="en-US" sz="3100" dirty="0"/>
              <a:t>, 105–129. </a:t>
            </a:r>
            <a:r>
              <a:rPr lang="en-US" sz="3100" dirty="0">
                <a:hlinkClick r:id="rId3"/>
              </a:rPr>
              <a:t>https://doi.org/10.1016/B978-0-444-53702-7.00007-5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Lowe, C. J., </a:t>
            </a:r>
            <a:r>
              <a:rPr lang="en-US" sz="3100" dirty="0" err="1"/>
              <a:t>Safati</a:t>
            </a:r>
            <a:r>
              <a:rPr lang="en-US" sz="3100" dirty="0"/>
              <a:t>, A., &amp; Hall, P. A. (2017). The neurocognitive consequences of sleep restriction: A meta-analytic review. </a:t>
            </a:r>
            <a:r>
              <a:rPr lang="en-US" sz="3100" i="1" dirty="0"/>
              <a:t>Neuroscience &amp; Biobehavioral Reviews, 80</a:t>
            </a:r>
            <a:r>
              <a:rPr lang="en-US" sz="3100" dirty="0"/>
              <a:t>, 586–604. </a:t>
            </a:r>
            <a:r>
              <a:rPr lang="en-US" sz="3100" dirty="0">
                <a:hlinkClick r:id="rId4"/>
              </a:rPr>
              <a:t>https://doi.org/10.1016/j.neubiorev.2017.07.010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Medic, G., Wille, M., &amp; </a:t>
            </a:r>
            <a:r>
              <a:rPr lang="en-US" sz="3100" dirty="0" err="1"/>
              <a:t>Hemels</a:t>
            </a:r>
            <a:r>
              <a:rPr lang="en-US" sz="3100" dirty="0"/>
              <a:t>, M. E. H. (2017). Short- and long-term health consequences of sleep disruption. </a:t>
            </a:r>
            <a:r>
              <a:rPr lang="en-US" sz="3100" i="1" dirty="0"/>
              <a:t>Nature and Science of Sleep, 9</a:t>
            </a:r>
            <a:r>
              <a:rPr lang="en-US" sz="3100" dirty="0"/>
              <a:t>, 151–161. https://doi.org/10.2147/NSS.S134864</a:t>
            </a:r>
          </a:p>
          <a:p>
            <a:pPr marL="0" indent="0">
              <a:buNone/>
            </a:pPr>
            <a:r>
              <a:rPr lang="en-US" sz="3100" dirty="0"/>
              <a:t>Palmer, C. A., &amp; Alfano, C. A. (2017). Sleep and emotion regulation: An organizing, integrative review. </a:t>
            </a:r>
            <a:r>
              <a:rPr lang="en-US" sz="3100" i="1" dirty="0"/>
              <a:t>Sleep Medicine Reviews, 31</a:t>
            </a:r>
            <a:r>
              <a:rPr lang="en-US" sz="3100" dirty="0"/>
              <a:t>, 6–16. </a:t>
            </a:r>
            <a:r>
              <a:rPr lang="en-US" sz="3100" dirty="0">
                <a:hlinkClick r:id="rId5"/>
              </a:rPr>
              <a:t>https://doi.org/10.1016/j.smrv.2015.12.006</a:t>
            </a:r>
            <a:endParaRPr lang="en-US" sz="3100" dirty="0"/>
          </a:p>
          <a:p>
            <a:pPr marL="0" indent="0">
              <a:buNone/>
            </a:pPr>
            <a:r>
              <a:rPr lang="en-US" sz="3100" dirty="0"/>
              <a:t>Walker, M. P. (2017). </a:t>
            </a:r>
            <a:r>
              <a:rPr lang="en-US" sz="3100" i="1" dirty="0"/>
              <a:t>Why we sleep: Unlocking the power of sleep and dreams</a:t>
            </a:r>
            <a:r>
              <a:rPr lang="en-US" sz="3100" dirty="0"/>
              <a:t>. Scribner.</a:t>
            </a:r>
          </a:p>
          <a:p>
            <a:pPr marL="0" indent="0">
              <a:buNone/>
            </a:pPr>
            <a:r>
              <a:rPr lang="en-US" sz="3100" dirty="0"/>
              <a:t>Watson, N. F., </a:t>
            </a:r>
            <a:r>
              <a:rPr lang="en-US" sz="3100" dirty="0" err="1"/>
              <a:t>Badr</a:t>
            </a:r>
            <a:r>
              <a:rPr lang="en-US" sz="3100" dirty="0"/>
              <a:t>, M. S., </a:t>
            </a:r>
            <a:r>
              <a:rPr lang="en-US" sz="3100" dirty="0" err="1"/>
              <a:t>Belenky</a:t>
            </a:r>
            <a:r>
              <a:rPr lang="en-US" sz="3100" dirty="0"/>
              <a:t>, G., et al. (2015). Recommended amount of sleep for a healthy adult: A joint consensus statement. </a:t>
            </a:r>
            <a:r>
              <a:rPr lang="en-US" sz="3100" i="1" dirty="0"/>
              <a:t>Sleep, 38</a:t>
            </a:r>
            <a:r>
              <a:rPr lang="en-US" sz="3100" dirty="0"/>
              <a:t>(6), 843–844. </a:t>
            </a:r>
            <a:r>
              <a:rPr lang="en-US" sz="3100" dirty="0">
                <a:hlinkClick r:id="rId6"/>
              </a:rPr>
              <a:t>https://doi.org/10.5665/sleep.4716</a:t>
            </a:r>
            <a:endParaRPr lang="en-US" sz="31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27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FDD2E7C-12AB-4A30-A517-E5705C370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0" y="152494"/>
            <a:ext cx="2803640" cy="37381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4F298-7E83-49EC-BE3E-C591DD0AA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05" y="1583764"/>
            <a:ext cx="3361766" cy="4613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D9D80A-E179-4830-8EEA-B97075A68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08" y="2535613"/>
            <a:ext cx="2534052" cy="43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9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BB511-7BC3-4A2F-AC9E-68B280634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Today’s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FD752-5517-4324-A273-357382F34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400" dirty="0"/>
              <a:t>Learn how sleep influences daily performance, cognitive functioning, and overall well-being.</a:t>
            </a:r>
          </a:p>
          <a:p>
            <a:r>
              <a:rPr lang="en-US" sz="2400" dirty="0"/>
              <a:t>Identify and implement at least one evidence-based strategy to improve sleep quality and support consistent, healthy sleep habits.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i="1" dirty="0"/>
              <a:t>Think about your typical night—how does the quality of your sleep show up in your focus, mood, or productivity the next day?</a:t>
            </a:r>
          </a:p>
        </p:txBody>
      </p:sp>
    </p:spTree>
    <p:extLst>
      <p:ext uri="{BB962C8B-B14F-4D97-AF65-F5344CB8AC3E}">
        <p14:creationId xmlns:p14="http://schemas.microsoft.com/office/powerpoint/2010/main" val="383819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A36CA-BD09-7AF8-A1B9-D1124696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Popular Sleep Myths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472EE-9C3F-1DE5-B97A-253713960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pPr indent="-305435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“I only need 4–5 hours of sleep and I’m fine.”</a:t>
            </a:r>
          </a:p>
          <a:p>
            <a:pPr indent="-305435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“If you can’t sleep, just stay in bed and keep trying.”</a:t>
            </a:r>
          </a:p>
          <a:p>
            <a:pPr indent="-305435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“Watching TV or scrolling my phone helps me wind down.”</a:t>
            </a:r>
          </a:p>
          <a:p>
            <a:pPr indent="-305435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“Alcohol helps me sleep better.”</a:t>
            </a:r>
          </a:p>
          <a:p>
            <a:pPr indent="-305435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</a:pPr>
            <a:endParaRPr lang="en-US" sz="2800" dirty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None/>
            </a:pPr>
            <a:r>
              <a:rPr lang="en-US" sz="2800" i="1" dirty="0"/>
              <a:t>Which of these sleep myths have you believed or practiced at some point, and how did it affect you?</a:t>
            </a:r>
            <a:endParaRPr lang="en-US" sz="2800" i="1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None/>
            </a:pPr>
            <a:endParaRPr lang="en-US" sz="2800" dirty="0">
              <a:latin typeface="+mj-lt"/>
            </a:endParaRPr>
          </a:p>
          <a:p>
            <a:pPr marL="0" indent="0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None/>
            </a:pP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447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61202-D6A9-4448-A1B1-7984608F0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/>
              <a:t>Why does sleep Matter?</a:t>
            </a:r>
            <a:r>
              <a:rPr lang="en-US" sz="3600" dirty="0"/>
              <a:t> </a:t>
            </a: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CD692-1DFD-4DF8-A1B9-B5BE4AC77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Sleep is the foundation for work-life balance!</a:t>
            </a:r>
          </a:p>
          <a:p>
            <a:r>
              <a:rPr lang="en-US" dirty="0"/>
              <a:t>Improves focus and productivity</a:t>
            </a:r>
          </a:p>
          <a:p>
            <a:r>
              <a:rPr lang="en-US" dirty="0"/>
              <a:t>Supports emotional regulation</a:t>
            </a:r>
          </a:p>
          <a:p>
            <a:r>
              <a:rPr lang="en-US" dirty="0"/>
              <a:t>Boosts physical and mental health</a:t>
            </a:r>
          </a:p>
          <a:p>
            <a:r>
              <a:rPr lang="en-US" dirty="0"/>
              <a:t>Strengthens decision making</a:t>
            </a:r>
          </a:p>
          <a:p>
            <a:r>
              <a:rPr lang="en-US" dirty="0"/>
              <a:t>Helps maintain healthy relationships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87420-0038-4B04-85A2-483BD0C4B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32484" y="3162312"/>
            <a:ext cx="4180114" cy="27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2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C5AC1-21E2-4F92-8606-5C420AE8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Science of Sleep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2BD0A-A195-4E73-99A4-85FC742071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REM vs NREM sleep (4 total stages)</a:t>
            </a:r>
          </a:p>
          <a:p>
            <a:pPr lvl="1"/>
            <a:r>
              <a:rPr lang="en-US" sz="1200" dirty="0"/>
              <a:t>Stage 1- 5% of total sleep</a:t>
            </a:r>
          </a:p>
          <a:p>
            <a:pPr lvl="1"/>
            <a:r>
              <a:rPr lang="en-US" sz="1200" dirty="0"/>
              <a:t>Stage 2- 45-55% of total sleep</a:t>
            </a:r>
          </a:p>
          <a:p>
            <a:pPr lvl="1"/>
            <a:r>
              <a:rPr lang="en-US" sz="1200" dirty="0"/>
              <a:t>Stage 3- 15-25% of total sleep</a:t>
            </a:r>
          </a:p>
          <a:p>
            <a:pPr lvl="1"/>
            <a:r>
              <a:rPr lang="en-US" sz="1200" dirty="0"/>
              <a:t>REM- 20-25% of total sleep</a:t>
            </a:r>
          </a:p>
          <a:p>
            <a:r>
              <a:rPr lang="en-US" dirty="0"/>
              <a:t>Sleep happens in cycles with each lasting roughly 90-120 minutes</a:t>
            </a:r>
          </a:p>
          <a:p>
            <a:r>
              <a:rPr lang="en-US" dirty="0"/>
              <a:t>Most individuals go through 4 to 5 sleep cycles per night (8 hours of sleep)</a:t>
            </a:r>
          </a:p>
          <a:p>
            <a:r>
              <a:rPr lang="en-US" dirty="0"/>
              <a:t>Adults are recommended to get 7 to 9 hours of quality sleep per night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821664-EE1F-4AFF-9AED-489E56FC2A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pic>
        <p:nvPicPr>
          <p:cNvPr id="2050" name="Picture 2" descr="Overview of the Different Stages Of Your Regular Sleep Cycle">
            <a:extLst>
              <a:ext uri="{FF2B5EF4-FFF2-40B4-BE49-F238E27FC236}">
                <a16:creationId xmlns:a16="http://schemas.microsoft.com/office/drawing/2014/main" id="{28173B9B-3344-45EA-B143-2244A818A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589" y="2171224"/>
            <a:ext cx="4383516" cy="3287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A3D34-811C-4226-9B75-027A4E335EE0}"/>
              </a:ext>
            </a:extLst>
          </p:cNvPr>
          <p:cNvSpPr txBox="1"/>
          <p:nvPr/>
        </p:nvSpPr>
        <p:spPr>
          <a:xfrm flipH="1">
            <a:off x="9964740" y="5212642"/>
            <a:ext cx="15598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(AKBC, 2023)</a:t>
            </a:r>
          </a:p>
        </p:txBody>
      </p:sp>
    </p:spTree>
    <p:extLst>
      <p:ext uri="{BB962C8B-B14F-4D97-AF65-F5344CB8AC3E}">
        <p14:creationId xmlns:p14="http://schemas.microsoft.com/office/powerpoint/2010/main" val="2036377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537AB-BCE8-E83B-67C3-DB910B4E8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295835"/>
            <a:ext cx="9605635" cy="1568359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What Happens During Sleep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en-US" sz="2000" i="1" dirty="0">
                <a:solidFill>
                  <a:schemeClr val="tx1"/>
                </a:solidFill>
                <a:ea typeface="+mj-lt"/>
                <a:cs typeface="+mj-lt"/>
              </a:rPr>
              <a:t>“</a:t>
            </a:r>
            <a:r>
              <a:rPr lang="en-US" sz="1800" i="1" dirty="0">
                <a:solidFill>
                  <a:schemeClr val="tx1"/>
                </a:solidFill>
                <a:ea typeface="+mj-lt"/>
                <a:cs typeface="+mj-lt"/>
              </a:rPr>
              <a:t>Sleep is your body’s nightly checklist: fix things, file memories, steady emotions, and don’t freak out about yesterday."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2A2D5-C7C5-C32A-E300-ADB279084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9217" y="2315678"/>
            <a:ext cx="4645152" cy="3448595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Trebuchet MS"/>
              </a:rPr>
              <a:t>Memory organization and consolidation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  <a:latin typeface="Trebuchet MS"/>
              </a:rPr>
              <a:t>Physical restoration: repairing tissues, building muscle, and strengthening the immune system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latin typeface="Trebuchet MS"/>
              </a:rPr>
              <a:t>Emotional regulation</a:t>
            </a:r>
          </a:p>
          <a:p>
            <a:pPr indent="-305435">
              <a:spcBef>
                <a:spcPct val="20000"/>
              </a:spcBef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  <a:latin typeface="Trebuchet M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CC176-D27B-4B05-B1EA-442D37F9F9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9700" y="2315678"/>
            <a:ext cx="4645152" cy="3441520"/>
          </a:xfrm>
        </p:spPr>
        <p:txBody>
          <a:bodyPr>
            <a:normAutofit lnSpcReduction="10000"/>
          </a:bodyPr>
          <a:lstStyle/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latin typeface="Trebuchet MS"/>
              </a:rPr>
              <a:t>Stress recovery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n-US" sz="2400" dirty="0">
                <a:latin typeface="Trebuchet MS"/>
              </a:rPr>
              <a:t>Memory integration—especially complex learning</a:t>
            </a:r>
          </a:p>
          <a:p>
            <a:r>
              <a:rPr lang="en-US" sz="2400" dirty="0">
                <a:latin typeface="Trebuchet MS"/>
              </a:rPr>
              <a:t>Processing traumatic or emotionally charged experiences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68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8E958-90CF-41A4-A4BB-C1F912825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953" y="589736"/>
            <a:ext cx="9605635" cy="1059305"/>
          </a:xfrm>
        </p:spPr>
        <p:txBody>
          <a:bodyPr/>
          <a:lstStyle/>
          <a:p>
            <a:pPr algn="ctr"/>
            <a:r>
              <a:rPr lang="en-US" b="1" dirty="0"/>
              <a:t>Common Disruptors of Sleep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460DC8-D4D2-4142-A17F-96BBD8CEA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0848" y="2017344"/>
            <a:ext cx="4645152" cy="32987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Screen time/ Blue Light exposure</a:t>
            </a:r>
          </a:p>
          <a:p>
            <a:pPr lvl="1"/>
            <a:r>
              <a:rPr lang="en-US" dirty="0"/>
              <a:t>Suppresses melatonin and delays circadian rhythms</a:t>
            </a:r>
          </a:p>
          <a:p>
            <a:r>
              <a:rPr lang="en-US" dirty="0"/>
              <a:t>Irregular sleep schedules</a:t>
            </a:r>
          </a:p>
          <a:p>
            <a:pPr lvl="1"/>
            <a:r>
              <a:rPr lang="en-US" dirty="0"/>
              <a:t>Disrupts circadian rhythm</a:t>
            </a:r>
          </a:p>
          <a:p>
            <a:r>
              <a:rPr lang="en-US" dirty="0"/>
              <a:t>Stress and Anxiety</a:t>
            </a:r>
          </a:p>
          <a:p>
            <a:pPr lvl="1"/>
            <a:r>
              <a:rPr lang="en-US" dirty="0"/>
              <a:t>Release of cortisol</a:t>
            </a:r>
          </a:p>
          <a:p>
            <a:pPr lvl="1"/>
            <a:r>
              <a:rPr lang="en-US" dirty="0"/>
              <a:t>Increased heart rate</a:t>
            </a:r>
          </a:p>
          <a:p>
            <a:pPr lvl="1"/>
            <a:r>
              <a:rPr lang="en-US" dirty="0"/>
              <a:t>Staying alert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6FE5C27-A7EF-42D7-9D0B-F6F11D4991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29872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Alcohol use before bed</a:t>
            </a:r>
          </a:p>
          <a:p>
            <a:pPr lvl="1"/>
            <a:r>
              <a:rPr lang="en-US" dirty="0"/>
              <a:t>Suppresses REM sleep</a:t>
            </a:r>
          </a:p>
          <a:p>
            <a:pPr lvl="1"/>
            <a:r>
              <a:rPr lang="en-US" dirty="0"/>
              <a:t>Fragments sleep cycles</a:t>
            </a:r>
          </a:p>
          <a:p>
            <a:r>
              <a:rPr lang="en-US" dirty="0"/>
              <a:t>Poor sleep environment</a:t>
            </a:r>
          </a:p>
          <a:p>
            <a:pPr lvl="1"/>
            <a:r>
              <a:rPr lang="en-US" dirty="0"/>
              <a:t>Noise, lighting, temperature</a:t>
            </a:r>
          </a:p>
          <a:p>
            <a:r>
              <a:rPr lang="en-US" dirty="0"/>
              <a:t>Late night eating</a:t>
            </a:r>
          </a:p>
          <a:p>
            <a:pPr lvl="1"/>
            <a:r>
              <a:rPr lang="en-US" dirty="0"/>
              <a:t>Disrupts circadian rhythm</a:t>
            </a:r>
          </a:p>
          <a:p>
            <a:pPr lvl="1"/>
            <a:r>
              <a:rPr lang="en-US" dirty="0"/>
              <a:t>Interferes with metabolic processes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176104-0086-46BB-AEDF-1DCAA281B8C0}"/>
              </a:ext>
            </a:extLst>
          </p:cNvPr>
          <p:cNvSpPr txBox="1"/>
          <p:nvPr/>
        </p:nvSpPr>
        <p:spPr>
          <a:xfrm>
            <a:off x="2607894" y="5450541"/>
            <a:ext cx="761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Think of a recent night when you had difficulty sleeping—what factors do you believe may have contributed to that experience?</a:t>
            </a:r>
          </a:p>
        </p:txBody>
      </p:sp>
      <p:pic>
        <p:nvPicPr>
          <p:cNvPr id="3074" name="Picture 2" descr="GettyImages-1134270597-scaled">
            <a:extLst>
              <a:ext uri="{FF2B5EF4-FFF2-40B4-BE49-F238E27FC236}">
                <a16:creationId xmlns:a16="http://schemas.microsoft.com/office/drawing/2014/main" id="{72BF58F6-88EC-4F6E-9551-80053606F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5789" y="2017343"/>
            <a:ext cx="1986267" cy="238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865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6071-ACE0-43A6-BB0C-3F10844A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Side effects of Poor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F7069-52CE-4EA4-B352-A23C40793C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b="1" dirty="0"/>
              <a:t>Reduces emotional regulation</a:t>
            </a:r>
          </a:p>
          <a:p>
            <a:pPr lvl="1"/>
            <a:r>
              <a:rPr lang="en-US" sz="7200" dirty="0"/>
              <a:t>Weakens the brain’s ability to manage emotions, leading to irritability and mood swings</a:t>
            </a:r>
          </a:p>
          <a:p>
            <a:r>
              <a:rPr lang="en-US" sz="7200" b="1" dirty="0"/>
              <a:t>Increases stress reactivity </a:t>
            </a:r>
          </a:p>
          <a:p>
            <a:pPr lvl="1"/>
            <a:r>
              <a:rPr lang="en-US" sz="7200" dirty="0"/>
              <a:t>Sleep deprivation elevates cortisol and amplifies emotional responses to stress</a:t>
            </a:r>
          </a:p>
          <a:p>
            <a:r>
              <a:rPr lang="en-US" sz="7200" b="1" dirty="0"/>
              <a:t>Impairs decision-making and judgment</a:t>
            </a:r>
          </a:p>
          <a:p>
            <a:pPr lvl="1"/>
            <a:r>
              <a:rPr lang="en-US" sz="7200" dirty="0"/>
              <a:t>Affects the prefrontal cortex, reducing rational thinking and increasing risk-taking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49C5F-0C3E-42A9-B535-BD8484152B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b="1" dirty="0"/>
              <a:t>Strains relationships and communication </a:t>
            </a:r>
          </a:p>
          <a:p>
            <a:pPr lvl="1"/>
            <a:r>
              <a:rPr lang="en-US" sz="7200" dirty="0"/>
              <a:t>Poor sleep is linked to increased conflict, reduced empathy, and poorer communication in relationships</a:t>
            </a:r>
          </a:p>
          <a:p>
            <a:r>
              <a:rPr lang="en-US" sz="7200" b="1" dirty="0"/>
              <a:t>Decreases attention and concentration </a:t>
            </a:r>
          </a:p>
          <a:p>
            <a:pPr lvl="1"/>
            <a:r>
              <a:rPr lang="en-US" sz="7200" dirty="0"/>
              <a:t>Lack of sleep reduces focus, increasing errors and difficulty completing tasks</a:t>
            </a:r>
          </a:p>
          <a:p>
            <a:r>
              <a:rPr lang="en-US" sz="7200" b="1" dirty="0"/>
              <a:t>Reduces motivation and engagement at home and work </a:t>
            </a:r>
          </a:p>
          <a:p>
            <a:pPr lvl="1"/>
            <a:r>
              <a:rPr lang="en-US" sz="7000" dirty="0"/>
              <a:t>Sleep deprivation lowers energy and drive, leading to disengagement from responsibilities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6805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3823</TotalTime>
  <Words>1627</Words>
  <Application>Microsoft Office PowerPoint</Application>
  <PresentationFormat>Widescreen</PresentationFormat>
  <Paragraphs>166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Gill Sans MT</vt:lpstr>
      <vt:lpstr>Trebuchet MS</vt:lpstr>
      <vt:lpstr>Gallery</vt:lpstr>
      <vt:lpstr> Rest to Be Your Best: Optimizing Sleep for Work-Life Balance  Because a good night’s sleep is cheaper than therapy—and way more effective than coffee!   Hunter Edwards, M.A, LPC </vt:lpstr>
      <vt:lpstr>PowerPoint Presentation</vt:lpstr>
      <vt:lpstr>Today’s Takeaways</vt:lpstr>
      <vt:lpstr>Popular Sleep Myths</vt:lpstr>
      <vt:lpstr>Why does sleep Matter?   </vt:lpstr>
      <vt:lpstr>The Science of Sleep</vt:lpstr>
      <vt:lpstr>What Happens During Sleep  “Sleep is your body’s nightly checklist: fix things, file memories, steady emotions, and don’t freak out about yesterday."</vt:lpstr>
      <vt:lpstr>Common Disruptors of Sleep</vt:lpstr>
      <vt:lpstr>Side effects of Poor Sleep</vt:lpstr>
      <vt:lpstr>Real life scenarios</vt:lpstr>
      <vt:lpstr>Quality sleep: a better version of you!</vt:lpstr>
      <vt:lpstr>Quality sleep: a better version of you!</vt:lpstr>
      <vt:lpstr>Considerations for better sleep</vt:lpstr>
      <vt:lpstr>Considerations for better sleep</vt:lpstr>
      <vt:lpstr>Practical tips</vt:lpstr>
      <vt:lpstr>When to seek professional help</vt:lpstr>
      <vt:lpstr>Any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Oscar McKnight</dc:creator>
  <cp:lastModifiedBy>Sandra Hoffman</cp:lastModifiedBy>
  <cp:revision>246</cp:revision>
  <dcterms:created xsi:type="dcterms:W3CDTF">2025-11-19T16:41:10Z</dcterms:created>
  <dcterms:modified xsi:type="dcterms:W3CDTF">2026-03-24T12:22:44Z</dcterms:modified>
</cp:coreProperties>
</file>